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sldIdLst>
    <p:sldId id="258" r:id="rId3"/>
    <p:sldId id="286" r:id="rId4"/>
    <p:sldId id="300" r:id="rId5"/>
    <p:sldId id="285" r:id="rId6"/>
    <p:sldId id="284" r:id="rId7"/>
    <p:sldId id="287" r:id="rId8"/>
    <p:sldId id="259" r:id="rId9"/>
    <p:sldId id="272" r:id="rId10"/>
    <p:sldId id="273" r:id="rId11"/>
    <p:sldId id="288" r:id="rId12"/>
    <p:sldId id="289" r:id="rId13"/>
    <p:sldId id="290" r:id="rId14"/>
    <p:sldId id="291" r:id="rId15"/>
    <p:sldId id="293" r:id="rId16"/>
    <p:sldId id="294" r:id="rId17"/>
    <p:sldId id="295" r:id="rId18"/>
    <p:sldId id="296" r:id="rId19"/>
    <p:sldId id="297" r:id="rId20"/>
    <p:sldId id="298" r:id="rId21"/>
    <p:sldId id="299" r:id="rId22"/>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p:scale>
          <a:sx n="100" d="100"/>
          <a:sy n="100" d="100"/>
        </p:scale>
        <p:origin x="-162" y="9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73924841-3A15-4638-B2A8-8866B769EAA4}" type="datetimeFigureOut">
              <a:rPr lang="en-US" smtClean="0"/>
              <a:pPr/>
              <a:t>6/27/2016</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84C4D25F-7027-450F-A459-6116B0A7BE9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4C4D25F-7027-450F-A459-6116B0A7BE9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4.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9" name="Title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36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48006" indent="0" algn="r">
              <a:buNone/>
              <a:defRPr>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extLst/>
          </a:lstStyle>
          <a:p>
            <a:r>
              <a:rPr kumimoji="0" lang="en-US" smtClean="0"/>
              <a:t>Click to edit Master subtitle style</a:t>
            </a:r>
            <a:endParaRPr kumimoji="0" lang="en-US"/>
          </a:p>
        </p:txBody>
      </p:sp>
      <p:grpSp>
        <p:nvGrpSpPr>
          <p:cNvPr id="2" name="Group 1"/>
          <p:cNvGrpSpPr/>
          <p:nvPr/>
        </p:nvGrpSpPr>
        <p:grpSpPr>
          <a:xfrm>
            <a:off x="1" y="4945912"/>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xmlns="" val="2700829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1"/>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1F6EA05-6345-4F75-ABD6-1A8130E0BCF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2931497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2"/>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97CEA8E9-E094-4498-9931-3139B0C40AF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777677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9" name="Title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36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48006" indent="0" algn="r">
              <a:buNone/>
              <a:defRPr>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extLst/>
          </a:lstStyle>
          <a:p>
            <a:r>
              <a:rPr kumimoji="0" lang="en-US" smtClean="0"/>
              <a:t>Click to edit Master subtitle style</a:t>
            </a:r>
            <a:endParaRPr kumimoji="0" lang="en-US"/>
          </a:p>
        </p:txBody>
      </p:sp>
      <p:grpSp>
        <p:nvGrpSpPr>
          <p:cNvPr id="2" name="Group 1"/>
          <p:cNvGrpSpPr/>
          <p:nvPr/>
        </p:nvGrpSpPr>
        <p:grpSpPr>
          <a:xfrm>
            <a:off x="1" y="4945912"/>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solidFill>
                <a:srgbClr val="000000"/>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solidFill>
                <a:srgbClr val="000000"/>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19137C5E-88E9-4FD0-8C30-D5A714AD8608}" type="slidenum">
              <a:rPr lang="en-US" smtClean="0">
                <a:solidFill>
                  <a:srgbClr val="000000"/>
                </a:solidFill>
              </a:rPr>
              <a:pPr>
                <a:defRPr/>
              </a:pPr>
              <a:t>‹#›</a:t>
            </a:fld>
            <a:endParaRPr lang="en-US">
              <a:solidFill>
                <a:srgbClr val="000000"/>
              </a:solidFill>
            </a:endParaRPr>
          </a:p>
        </p:txBody>
      </p:sp>
      <p:pic>
        <p:nvPicPr>
          <p:cNvPr id="13" name="Picture 12"/>
          <p:cNvPicPr/>
          <p:nvPr userDrawn="1"/>
        </p:nvPicPr>
        <p:blipFill rotWithShape="1">
          <a:blip r:embed="rId3" cstate="print">
            <a:duotone>
              <a:prstClr val="black"/>
              <a:schemeClr val="accent1">
                <a:tint val="45000"/>
                <a:satMod val="400000"/>
              </a:schemeClr>
            </a:duotone>
            <a:lum bright="-41000"/>
            <a:extLst>
              <a:ext uri="{28A0092B-C50C-407E-A947-70E740481C1C}">
                <a14:useLocalDpi xmlns:a14="http://schemas.microsoft.com/office/drawing/2010/main" xmlns="" val="0"/>
              </a:ext>
            </a:extLst>
          </a:blip>
          <a:srcRect t="49405" r="35817" b="16942"/>
          <a:stretch/>
        </p:blipFill>
        <p:spPr bwMode="auto">
          <a:xfrm>
            <a:off x="4561145" y="6498772"/>
            <a:ext cx="3814763" cy="223838"/>
          </a:xfrm>
          <a:prstGeom prst="rect">
            <a:avLst/>
          </a:prstGeom>
          <a:ln>
            <a:noFill/>
          </a:ln>
          <a:extLst>
            <a:ext uri="{53640926-AAD7-44D8-BBD7-CCE9431645EC}">
              <a14:shadowObscured xmlns:a14="http://schemas.microsoft.com/office/drawing/2010/main" xmlns=""/>
            </a:ext>
          </a:extLst>
        </p:spPr>
      </p:pic>
      <p:pic>
        <p:nvPicPr>
          <p:cNvPr id="14" name="Picture 13"/>
          <p:cNvPicPr/>
          <p:nvPr userDrawn="1"/>
        </p:nvPicPr>
        <p:blipFill rotWithShape="1">
          <a:blip r:embed="rId4" cstate="print">
            <a:duotone>
              <a:prstClr val="black"/>
              <a:schemeClr val="accent1">
                <a:tint val="45000"/>
                <a:satMod val="400000"/>
              </a:schemeClr>
            </a:duotone>
            <a:lum bright="-44000"/>
            <a:extLst>
              <a:ext uri="{28A0092B-C50C-407E-A947-70E740481C1C}">
                <a14:useLocalDpi xmlns:a14="http://schemas.microsoft.com/office/drawing/2010/main" xmlns="" val="0"/>
              </a:ext>
            </a:extLst>
          </a:blip>
          <a:srcRect l="90545" b="16942"/>
          <a:stretch/>
        </p:blipFill>
        <p:spPr bwMode="auto">
          <a:xfrm>
            <a:off x="8382001" y="6172200"/>
            <a:ext cx="561975" cy="55245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268836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a:xfrm>
            <a:off x="4419601" y="6400802"/>
            <a:ext cx="2311153" cy="372269"/>
          </a:xfrm>
        </p:spPr>
        <p:txBody>
          <a:body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fld id="{81908FB8-B52A-4E40-9C40-562797FA1EB3}" type="slidenum">
              <a:rPr lang="en-US" smtClean="0">
                <a:solidFill>
                  <a:srgbClr val="000000"/>
                </a:solidFill>
              </a:rPr>
              <a:pPr>
                <a:defRPr/>
              </a:pPr>
              <a:t>‹#›</a:t>
            </a:fld>
            <a:endParaRPr lang="en-US">
              <a:solidFill>
                <a:srgbClr val="000000"/>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xmlns="" val="3142068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36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1725">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61E4D57-2AED-4963-94EA-CC422048E1E4}" type="slidenum">
              <a:rPr lang="en-US" smtClean="0">
                <a:solidFill>
                  <a:srgbClr val="000000"/>
                </a:solidFill>
              </a:rPr>
              <a:pPr>
                <a:defRPr/>
              </a:pPr>
              <a:t>‹#›</a:t>
            </a:fld>
            <a:endParaRPr lang="en-US">
              <a:solidFill>
                <a:srgbClr val="000000"/>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Tree>
    <p:extLst>
      <p:ext uri="{BB962C8B-B14F-4D97-AF65-F5344CB8AC3E}">
        <p14:creationId xmlns:p14="http://schemas.microsoft.com/office/powerpoint/2010/main" xmlns="" val="139741762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1B2EA97-C44C-43DD-B323-5B4E7391C632}" type="slidenum">
              <a:rPr lang="en-US" smtClean="0">
                <a:solidFill>
                  <a:srgbClr val="000000"/>
                </a:solidFill>
              </a:rPr>
              <a:pPr>
                <a:defRPr/>
              </a:pPr>
              <a:t>‹#›</a:t>
            </a:fld>
            <a:endParaRPr lang="en-US">
              <a:solidFill>
                <a:srgbClr val="000000"/>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xmlns="" val="3441768312"/>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6"/>
            <a:ext cx="4040188" cy="3941763"/>
          </a:xfrm>
          <a:ln>
            <a:noFill/>
            <a:prstDash val="sysDash"/>
            <a:miter lim="800000"/>
          </a:ln>
        </p:spPr>
        <p:txBody>
          <a:bodyPr/>
          <a:lstStyle>
            <a:lvl1pPr>
              <a:defRPr sz="1800"/>
            </a:lvl1pPr>
            <a:lvl2pPr>
              <a:defRPr sz="1500"/>
            </a:lvl2pPr>
            <a:lvl3pPr>
              <a:defRPr sz="1350"/>
            </a:lvl3pPr>
            <a:lvl4pPr>
              <a:defRPr sz="1200"/>
            </a:lvl4pPr>
            <a:lvl5pPr>
              <a:defRPr sz="12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444296"/>
            <a:ext cx="4041775" cy="3941763"/>
          </a:xfrm>
          <a:ln>
            <a:noFill/>
            <a:prstDash val="sysDash"/>
            <a:miter lim="800000"/>
          </a:ln>
        </p:spPr>
        <p:txBody>
          <a:bodyPr/>
          <a:lstStyle>
            <a:lvl1pPr>
              <a:spcBef>
                <a:spcPts val="0"/>
              </a:spcBef>
              <a:defRPr sz="1800"/>
            </a:lvl1pPr>
            <a:lvl2pPr>
              <a:defRPr sz="1500"/>
            </a:lvl2pPr>
            <a:lvl3pPr>
              <a:defRPr sz="1350"/>
            </a:lvl3pPr>
            <a:lvl4pPr>
              <a:defRPr sz="1200"/>
            </a:lvl4pPr>
            <a:lvl5pPr>
              <a:defRPr sz="12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B272F752-CEB1-469B-8ACC-C821C46B9880}"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81329939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6E4CEEA4-69F3-46EF-8B41-679AF6298A5E}" type="slidenum">
              <a:rPr lang="en-US" smtClean="0">
                <a:solidFill>
                  <a:srgbClr val="000000"/>
                </a:solidFill>
              </a:rPr>
              <a:pPr>
                <a:defRPr/>
              </a:pPr>
              <a:t>‹#›</a:t>
            </a:fld>
            <a:endParaRPr lang="en-US">
              <a:solidFill>
                <a:srgbClr val="000000"/>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xmlns="" val="14691797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DB0F3866-D2BB-48E3-BB26-B8D847B69778}" type="slidenum">
              <a:rPr lang="en-US" smtClean="0">
                <a:solidFill>
                  <a:srgbClr val="000000"/>
                </a:solidFill>
              </a:rPr>
              <a:pPr>
                <a:defRPr/>
              </a:pPr>
              <a:t>‹#›</a:t>
            </a:fld>
            <a:endParaRPr lang="en-US">
              <a:solidFill>
                <a:srgbClr val="000000"/>
              </a:solidFill>
            </a:endParaRPr>
          </a:p>
        </p:txBody>
      </p:sp>
      <p:pic>
        <p:nvPicPr>
          <p:cNvPr id="7" name="Picture 6"/>
          <p:cNvPicPr/>
          <p:nvPr userDrawn="1"/>
        </p:nvPicPr>
        <p:blipFill rotWithShape="1">
          <a:blip r:embed="rId2" cstate="print">
            <a:lum contrast="15000"/>
            <a:extLst>
              <a:ext uri="{28A0092B-C50C-407E-A947-70E740481C1C}">
                <a14:useLocalDpi xmlns:a14="http://schemas.microsoft.com/office/drawing/2010/main" xmlns="" val="0"/>
              </a:ext>
            </a:extLst>
          </a:blip>
          <a:srcRect t="49405" r="35817" b="16942"/>
          <a:stretch/>
        </p:blipFill>
        <p:spPr bwMode="auto">
          <a:xfrm>
            <a:off x="4648203" y="6498772"/>
            <a:ext cx="3814763" cy="223838"/>
          </a:xfrm>
          <a:prstGeom prst="rect">
            <a:avLst/>
          </a:prstGeom>
          <a:ln>
            <a:noFill/>
          </a:ln>
          <a:extLst>
            <a:ext uri="{53640926-AAD7-44D8-BBD7-CCE9431645EC}">
              <a14:shadowObscured xmlns:a14="http://schemas.microsoft.com/office/drawing/2010/main" xmlns=""/>
            </a:ext>
          </a:extLst>
        </p:spPr>
      </p:pic>
      <p:pic>
        <p:nvPicPr>
          <p:cNvPr id="8" name="Picture 7"/>
          <p:cNvPicPr/>
          <p:nvPr userDrawn="1"/>
        </p:nvPicPr>
        <p:blipFill rotWithShape="1">
          <a:blip r:embed="rId3" cstate="print">
            <a:grayscl/>
            <a:extLst>
              <a:ext uri="{28A0092B-C50C-407E-A947-70E740481C1C}">
                <a14:useLocalDpi xmlns:a14="http://schemas.microsoft.com/office/drawing/2010/main" xmlns="" val="0"/>
              </a:ext>
            </a:extLst>
          </a:blip>
          <a:srcRect l="90545" b="16942"/>
          <a:stretch/>
        </p:blipFill>
        <p:spPr bwMode="auto">
          <a:xfrm>
            <a:off x="8458201" y="6248400"/>
            <a:ext cx="485775" cy="47625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3491695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1875"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200"/>
            </a:lvl1pPr>
            <a:lvl2pPr>
              <a:buNone/>
              <a:defRPr sz="900"/>
            </a:lvl2pPr>
            <a:lvl3pPr>
              <a:buNone/>
              <a:defRPr sz="750"/>
            </a:lvl3pPr>
            <a:lvl4pPr>
              <a:buNone/>
              <a:defRPr sz="675"/>
            </a:lvl4pPr>
            <a:lvl5pPr>
              <a:buNone/>
              <a:defRPr sz="675"/>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2400"/>
            </a:lvl1pPr>
            <a:lvl2pPr>
              <a:defRPr sz="2100"/>
            </a:lvl2pPr>
            <a:lvl3pPr>
              <a:defRPr sz="1800"/>
            </a:lvl3pPr>
            <a:lvl4pPr>
              <a:defRPr sz="1500"/>
            </a:lvl4pPr>
            <a:lvl5pPr>
              <a:defRPr sz="15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D5A5157A-389E-4E0B-B36C-2ACD9724F38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44451966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a:xfrm>
            <a:off x="4419601" y="6400802"/>
            <a:ext cx="2311153" cy="372269"/>
          </a:xfrm>
        </p:spPr>
        <p:txBody>
          <a:bodyPr/>
          <a:lstStyle/>
          <a:p>
            <a:pPr>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fld id="{81908FB8-B52A-4E40-9C40-562797FA1EB3}" type="slidenum">
              <a:rPr lang="en-US" smtClean="0">
                <a:solidFill>
                  <a:srgbClr val="000000"/>
                </a:solidFill>
              </a:rPr>
              <a:pPr>
                <a:defRPr/>
              </a:pPr>
              <a:t>‹#›</a:t>
            </a:fld>
            <a:endParaRPr lang="en-US">
              <a:solidFill>
                <a:srgbClr val="000000"/>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pic>
        <p:nvPicPr>
          <p:cNvPr id="8" name="Picture 7"/>
          <p:cNvPicPr/>
          <p:nvPr userDrawn="1"/>
        </p:nvPicPr>
        <p:blipFill rotWithShape="1">
          <a:blip r:embed="rId2" cstate="print">
            <a:grayscl/>
            <a:extLst>
              <a:ext uri="{28A0092B-C50C-407E-A947-70E740481C1C}">
                <a14:useLocalDpi xmlns:a14="http://schemas.microsoft.com/office/drawing/2010/main" xmlns="" val="0"/>
              </a:ext>
            </a:extLst>
          </a:blip>
          <a:srcRect l="90545" b="16942"/>
          <a:stretch/>
        </p:blipFill>
        <p:spPr bwMode="auto">
          <a:xfrm>
            <a:off x="8458201" y="6248400"/>
            <a:ext cx="485775" cy="476250"/>
          </a:xfrm>
          <a:prstGeom prst="rect">
            <a:avLst/>
          </a:prstGeom>
          <a:ln>
            <a:noFill/>
          </a:ln>
          <a:extLst>
            <a:ext uri="{53640926-AAD7-44D8-BBD7-CCE9431645EC}">
              <a14:shadowObscured xmlns:a14="http://schemas.microsoft.com/office/drawing/2010/main" xmlns=""/>
            </a:ext>
          </a:extLst>
        </p:spPr>
      </p:pic>
      <p:pic>
        <p:nvPicPr>
          <p:cNvPr id="9" name="Picture 8"/>
          <p:cNvPicPr/>
          <p:nvPr userDrawn="1"/>
        </p:nvPicPr>
        <p:blipFill rotWithShape="1">
          <a:blip r:embed="rId3" cstate="print">
            <a:lum contrast="15000"/>
            <a:extLst>
              <a:ext uri="{28A0092B-C50C-407E-A947-70E740481C1C}">
                <a14:useLocalDpi xmlns:a14="http://schemas.microsoft.com/office/drawing/2010/main" xmlns="" val="0"/>
              </a:ext>
            </a:extLst>
          </a:blip>
          <a:srcRect t="49405" r="35817" b="16942"/>
          <a:stretch/>
        </p:blipFill>
        <p:spPr bwMode="auto">
          <a:xfrm>
            <a:off x="4659091" y="6498772"/>
            <a:ext cx="3814763" cy="223838"/>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15695126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3716" indent="0" algn="r">
              <a:buNone/>
              <a:defRPr sz="1050"/>
            </a:lvl1pPr>
            <a:lvl2pPr>
              <a:defRPr sz="900"/>
            </a:lvl2pPr>
            <a:lvl3pPr>
              <a:defRPr sz="750"/>
            </a:lvl3pPr>
            <a:lvl4pPr>
              <a:defRPr sz="675"/>
            </a:lvl4pPr>
            <a:lvl5pPr>
              <a:defRPr sz="675"/>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24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solidFill>
                <a:srgbClr val="000000"/>
              </a:solidFill>
            </a:endParaRPr>
          </a:p>
        </p:txBody>
      </p:sp>
      <p:sp>
        <p:nvSpPr>
          <p:cNvPr id="6" name="Footer Placeholder 5"/>
          <p:cNvSpPr>
            <a:spLocks noGrp="1"/>
          </p:cNvSpPr>
          <p:nvPr>
            <p:ph type="ftr" sz="quarter" idx="11"/>
          </p:nvPr>
        </p:nvSpPr>
        <p:spPr>
          <a:xfrm>
            <a:off x="4380073" y="6407946"/>
            <a:ext cx="2350681" cy="365125"/>
          </a:xfrm>
        </p:spPr>
        <p:txBody>
          <a:bodyPr/>
          <a:lstStyle>
            <a:lvl1pPr>
              <a:defRPr>
                <a:solidFill>
                  <a:schemeClr val="tx1"/>
                </a:solidFill>
              </a:defRPr>
            </a:lvl1pPr>
            <a:extLst/>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FBD2130-3512-4622-9036-A337A6EDDD45}" type="slidenum">
              <a:rPr lang="en-US" smtClean="0">
                <a:solidFill>
                  <a:srgbClr val="000000"/>
                </a:solidFill>
              </a:rPr>
              <a:pPr>
                <a:defRPr/>
              </a:pPr>
              <a:t>‹#›</a:t>
            </a:fld>
            <a:endParaRPr lang="en-US">
              <a:solidFill>
                <a:srgbClr val="000000"/>
              </a:solidFill>
            </a:endParaRPr>
          </a:p>
        </p:txBody>
      </p:sp>
      <p:sp>
        <p:nvSpPr>
          <p:cNvPr id="2" name="Title 1"/>
          <p:cNvSpPr>
            <a:spLocks noGrp="1"/>
          </p:cNvSpPr>
          <p:nvPr>
            <p:ph type="title"/>
          </p:nvPr>
        </p:nvSpPr>
        <p:spPr>
          <a:xfrm>
            <a:off x="228601" y="4865122"/>
            <a:ext cx="8075432" cy="562672"/>
          </a:xfrm>
          <a:noFill/>
        </p:spPr>
        <p:txBody>
          <a:bodyPr anchor="t">
            <a:sp3d prstMaterial="softEdge"/>
          </a:bodyPr>
          <a:lstStyle>
            <a:lvl1pPr marR="0" algn="r">
              <a:buNone/>
              <a:defRPr sz="225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1" name="Straight Connector 10"/>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Tree>
    <p:extLst>
      <p:ext uri="{BB962C8B-B14F-4D97-AF65-F5344CB8AC3E}">
        <p14:creationId xmlns:p14="http://schemas.microsoft.com/office/powerpoint/2010/main" xmlns="" val="3711119810"/>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31"/>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1F6EA05-6345-4F75-ABD6-1A8130E0BCF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3945026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2"/>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97CEA8E9-E094-4498-9931-3139B0C40AF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76821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36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1725">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61E4D57-2AED-4963-94EA-CC422048E1E4}" type="slidenum">
              <a:rPr lang="en-US" smtClean="0">
                <a:solidFill>
                  <a:srgbClr val="000000"/>
                </a:solidFill>
              </a:rPr>
              <a:pPr>
                <a:defRPr/>
              </a:pPr>
              <a:t>‹#›</a:t>
            </a:fld>
            <a:endParaRPr lang="en-US">
              <a:solidFill>
                <a:srgbClr val="000000"/>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Tree>
    <p:extLst>
      <p:ext uri="{BB962C8B-B14F-4D97-AF65-F5344CB8AC3E}">
        <p14:creationId xmlns:p14="http://schemas.microsoft.com/office/powerpoint/2010/main" xmlns="" val="4757393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1B2EA97-C44C-43DD-B323-5B4E7391C632}" type="slidenum">
              <a:rPr lang="en-US" smtClean="0">
                <a:solidFill>
                  <a:srgbClr val="000000"/>
                </a:solidFill>
              </a:rPr>
              <a:pPr>
                <a:defRPr/>
              </a:pPr>
              <a:t>‹#›</a:t>
            </a:fld>
            <a:endParaRPr lang="en-US">
              <a:solidFill>
                <a:srgbClr val="000000"/>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xmlns="" val="245018474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6"/>
            <a:ext cx="4040188" cy="3941763"/>
          </a:xfrm>
          <a:ln>
            <a:noFill/>
            <a:prstDash val="sysDash"/>
            <a:miter lim="800000"/>
          </a:ln>
        </p:spPr>
        <p:txBody>
          <a:bodyPr/>
          <a:lstStyle>
            <a:lvl1pPr>
              <a:defRPr sz="1800"/>
            </a:lvl1pPr>
            <a:lvl2pPr>
              <a:defRPr sz="1500"/>
            </a:lvl2pPr>
            <a:lvl3pPr>
              <a:defRPr sz="1350"/>
            </a:lvl3pPr>
            <a:lvl4pPr>
              <a:defRPr sz="1200"/>
            </a:lvl4pPr>
            <a:lvl5pPr>
              <a:defRPr sz="12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444296"/>
            <a:ext cx="4041775" cy="3941763"/>
          </a:xfrm>
          <a:ln>
            <a:noFill/>
            <a:prstDash val="sysDash"/>
            <a:miter lim="800000"/>
          </a:ln>
        </p:spPr>
        <p:txBody>
          <a:bodyPr/>
          <a:lstStyle>
            <a:lvl1pPr>
              <a:spcBef>
                <a:spcPts val="0"/>
              </a:spcBef>
              <a:defRPr sz="1800"/>
            </a:lvl1pPr>
            <a:lvl2pPr>
              <a:defRPr sz="1500"/>
            </a:lvl2pPr>
            <a:lvl3pPr>
              <a:defRPr sz="1350"/>
            </a:lvl3pPr>
            <a:lvl4pPr>
              <a:defRPr sz="1200"/>
            </a:lvl4pPr>
            <a:lvl5pPr>
              <a:defRPr sz="12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B272F752-CEB1-469B-8ACC-C821C46B9880}"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98046390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6E4CEEA4-69F3-46EF-8B41-679AF6298A5E}" type="slidenum">
              <a:rPr lang="en-US" smtClean="0">
                <a:solidFill>
                  <a:srgbClr val="000000"/>
                </a:solidFill>
              </a:rPr>
              <a:pPr>
                <a:defRPr/>
              </a:pPr>
              <a:t>‹#›</a:t>
            </a:fld>
            <a:endParaRPr lang="en-US">
              <a:solidFill>
                <a:srgbClr val="000000"/>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extLst>
      <p:ext uri="{BB962C8B-B14F-4D97-AF65-F5344CB8AC3E}">
        <p14:creationId xmlns:p14="http://schemas.microsoft.com/office/powerpoint/2010/main" xmlns="" val="76760799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DB0F3866-D2BB-48E3-BB26-B8D847B69778}" type="slidenum">
              <a:rPr lang="en-US" smtClean="0">
                <a:solidFill>
                  <a:srgbClr val="000000"/>
                </a:solidFill>
              </a:rPr>
              <a:pPr>
                <a:defRPr/>
              </a:pPr>
              <a:t>‹#›</a:t>
            </a:fld>
            <a:endParaRPr lang="en-US">
              <a:solidFill>
                <a:srgbClr val="000000"/>
              </a:solidFill>
            </a:endParaRPr>
          </a:p>
        </p:txBody>
      </p:sp>
      <p:pic>
        <p:nvPicPr>
          <p:cNvPr id="7" name="Picture 6"/>
          <p:cNvPicPr/>
          <p:nvPr userDrawn="1"/>
        </p:nvPicPr>
        <p:blipFill rotWithShape="1">
          <a:blip r:embed="rId2" cstate="print">
            <a:lum contrast="15000"/>
            <a:extLst>
              <a:ext uri="{28A0092B-C50C-407E-A947-70E740481C1C}">
                <a14:useLocalDpi xmlns:a14="http://schemas.microsoft.com/office/drawing/2010/main" xmlns="" val="0"/>
              </a:ext>
            </a:extLst>
          </a:blip>
          <a:srcRect t="49405" r="35817" b="16942"/>
          <a:stretch/>
        </p:blipFill>
        <p:spPr bwMode="auto">
          <a:xfrm>
            <a:off x="4648203" y="6498772"/>
            <a:ext cx="3814763" cy="223838"/>
          </a:xfrm>
          <a:prstGeom prst="rect">
            <a:avLst/>
          </a:prstGeom>
          <a:ln>
            <a:noFill/>
          </a:ln>
          <a:extLst>
            <a:ext uri="{53640926-AAD7-44D8-BBD7-CCE9431645EC}">
              <a14:shadowObscured xmlns:a14="http://schemas.microsoft.com/office/drawing/2010/main" xmlns=""/>
            </a:ext>
          </a:extLst>
        </p:spPr>
      </p:pic>
      <p:pic>
        <p:nvPicPr>
          <p:cNvPr id="8" name="Picture 7"/>
          <p:cNvPicPr/>
          <p:nvPr userDrawn="1"/>
        </p:nvPicPr>
        <p:blipFill rotWithShape="1">
          <a:blip r:embed="rId3" cstate="print">
            <a:grayscl/>
            <a:extLst>
              <a:ext uri="{28A0092B-C50C-407E-A947-70E740481C1C}">
                <a14:useLocalDpi xmlns:a14="http://schemas.microsoft.com/office/drawing/2010/main" xmlns="" val="0"/>
              </a:ext>
            </a:extLst>
          </a:blip>
          <a:srcRect l="90545" b="16942"/>
          <a:stretch/>
        </p:blipFill>
        <p:spPr bwMode="auto">
          <a:xfrm>
            <a:off x="8458201" y="6248400"/>
            <a:ext cx="485775" cy="476250"/>
          </a:xfrm>
          <a:prstGeom prst="rect">
            <a:avLst/>
          </a:prstGeom>
          <a:ln>
            <a:noFill/>
          </a:ln>
          <a:extLst>
            <a:ext uri="{53640926-AAD7-44D8-BBD7-CCE9431645EC}">
              <a14:shadowObscured xmlns:a14="http://schemas.microsoft.com/office/drawing/2010/main" xmlns=""/>
            </a:ext>
          </a:extLst>
        </p:spPr>
      </p:pic>
    </p:spTree>
    <p:extLst>
      <p:ext uri="{BB962C8B-B14F-4D97-AF65-F5344CB8AC3E}">
        <p14:creationId xmlns:p14="http://schemas.microsoft.com/office/powerpoint/2010/main" xmlns="" val="57944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1875"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200"/>
            </a:lvl1pPr>
            <a:lvl2pPr>
              <a:buNone/>
              <a:defRPr sz="900"/>
            </a:lvl2pPr>
            <a:lvl3pPr>
              <a:buNone/>
              <a:defRPr sz="750"/>
            </a:lvl3pPr>
            <a:lvl4pPr>
              <a:buNone/>
              <a:defRPr sz="675"/>
            </a:lvl4pPr>
            <a:lvl5pPr>
              <a:buNone/>
              <a:defRPr sz="675"/>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2400"/>
            </a:lvl1pPr>
            <a:lvl2pPr>
              <a:defRPr sz="2100"/>
            </a:lvl2pPr>
            <a:lvl3pPr>
              <a:defRPr sz="1800"/>
            </a:lvl3pPr>
            <a:lvl4pPr>
              <a:defRPr sz="1500"/>
            </a:lvl4pPr>
            <a:lvl5pPr>
              <a:defRPr sz="15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D5A5157A-389E-4E0B-B36C-2ACD9724F38A}"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 val="104762862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3716" indent="0" algn="r">
              <a:buNone/>
              <a:defRPr sz="1050"/>
            </a:lvl1pPr>
            <a:lvl2pPr>
              <a:defRPr sz="900"/>
            </a:lvl2pPr>
            <a:lvl3pPr>
              <a:defRPr sz="750"/>
            </a:lvl3pPr>
            <a:lvl4pPr>
              <a:defRPr sz="675"/>
            </a:lvl4pPr>
            <a:lvl5pPr>
              <a:defRPr sz="675"/>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24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solidFill>
                <a:srgbClr val="000000"/>
              </a:solidFill>
            </a:endParaRPr>
          </a:p>
        </p:txBody>
      </p:sp>
      <p:sp>
        <p:nvSpPr>
          <p:cNvPr id="6" name="Footer Placeholder 5"/>
          <p:cNvSpPr>
            <a:spLocks noGrp="1"/>
          </p:cNvSpPr>
          <p:nvPr>
            <p:ph type="ftr" sz="quarter" idx="11"/>
          </p:nvPr>
        </p:nvSpPr>
        <p:spPr>
          <a:xfrm>
            <a:off x="4380073" y="6407946"/>
            <a:ext cx="2350681" cy="365125"/>
          </a:xfrm>
        </p:spPr>
        <p:txBody>
          <a:bodyPr/>
          <a:lstStyle>
            <a:lvl1pPr>
              <a:defRPr>
                <a:solidFill>
                  <a:schemeClr val="tx1"/>
                </a:solidFill>
              </a:defRPr>
            </a:lvl1pPr>
            <a:extLst/>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FBD2130-3512-4622-9036-A337A6EDDD45}" type="slidenum">
              <a:rPr lang="en-US" smtClean="0">
                <a:solidFill>
                  <a:srgbClr val="000000"/>
                </a:solidFill>
              </a:rPr>
              <a:pPr>
                <a:defRPr/>
              </a:pPr>
              <a:t>‹#›</a:t>
            </a:fld>
            <a:endParaRPr lang="en-US">
              <a:solidFill>
                <a:srgbClr val="000000"/>
              </a:solidFill>
            </a:endParaRPr>
          </a:p>
        </p:txBody>
      </p:sp>
      <p:sp>
        <p:nvSpPr>
          <p:cNvPr id="2" name="Title 1"/>
          <p:cNvSpPr>
            <a:spLocks noGrp="1"/>
          </p:cNvSpPr>
          <p:nvPr>
            <p:ph type="title"/>
          </p:nvPr>
        </p:nvSpPr>
        <p:spPr>
          <a:xfrm>
            <a:off x="228601" y="4865122"/>
            <a:ext cx="8075432" cy="562672"/>
          </a:xfrm>
          <a:noFill/>
        </p:spPr>
        <p:txBody>
          <a:bodyPr anchor="t">
            <a:sp3d prstMaterial="softEdge"/>
          </a:bodyPr>
          <a:lstStyle>
            <a:lvl1pPr marR="0" algn="r">
              <a:buNone/>
              <a:defRPr sz="225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1" name="Straight Connector 10"/>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spTree>
    <p:extLst>
      <p:ext uri="{BB962C8B-B14F-4D97-AF65-F5344CB8AC3E}">
        <p14:creationId xmlns:p14="http://schemas.microsoft.com/office/powerpoint/2010/main" xmlns="" val="205457636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5" name="Straight Connector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30"/>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750">
                <a:solidFill>
                  <a:schemeClr val="tx1"/>
                </a:solidFill>
              </a:defRPr>
            </a:lvl1pPr>
            <a:extLst/>
          </a:lstStyle>
          <a:p>
            <a:pPr fontAlgn="base">
              <a:spcBef>
                <a:spcPct val="0"/>
              </a:spcBef>
              <a:spcAft>
                <a:spcPct val="0"/>
              </a:spcAft>
              <a:defRPr/>
            </a:pPr>
            <a:endParaRPr lang="en-US">
              <a:solidFill>
                <a:srgbClr val="000000"/>
              </a:solidFill>
            </a:endParaRPr>
          </a:p>
        </p:txBody>
      </p:sp>
      <p:sp>
        <p:nvSpPr>
          <p:cNvPr id="22" name="Footer Placeholder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750">
                <a:solidFill>
                  <a:schemeClr val="tx1"/>
                </a:solidFill>
              </a:defRPr>
            </a:lvl1pPr>
            <a:extLst/>
          </a:lstStyle>
          <a:p>
            <a:pPr fontAlgn="base">
              <a:spcBef>
                <a:spcPct val="0"/>
              </a:spcBef>
              <a:spcAft>
                <a:spcPct val="0"/>
              </a:spcAft>
              <a:defRPr/>
            </a:pPr>
            <a:endParaRPr lang="en-US">
              <a:solidFill>
                <a:srgbClr val="000000"/>
              </a:solidFill>
            </a:endParaRPr>
          </a:p>
        </p:txBody>
      </p:sp>
      <p:sp>
        <p:nvSpPr>
          <p:cNvPr id="18" name="Slide Number Placeholder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750" b="0">
                <a:solidFill>
                  <a:schemeClr val="tx1"/>
                </a:solidFill>
              </a:defRPr>
            </a:lvl1pPr>
            <a:extLst/>
          </a:lstStyle>
          <a:p>
            <a:pPr fontAlgn="base">
              <a:spcBef>
                <a:spcPct val="0"/>
              </a:spcBef>
              <a:spcAft>
                <a:spcPct val="0"/>
              </a:spcAft>
              <a:defRPr/>
            </a:pPr>
            <a:fld id="{4B63D929-5B0D-4CE1-B976-4C08BFD5A1B2}" type="slidenum">
              <a:rPr lang="en-US" smtClean="0">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186996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75"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274320" indent="-192024" algn="l" rtl="0" eaLnBrk="1" latinLnBrk="0" hangingPunct="1">
        <a:spcBef>
          <a:spcPts val="300"/>
        </a:spcBef>
        <a:spcAft>
          <a:spcPts val="0"/>
        </a:spcAft>
        <a:buClr>
          <a:schemeClr val="accent1"/>
        </a:buClr>
        <a:buSzPct val="68000"/>
        <a:buFont typeface="Wingdings 3"/>
        <a:buChar char=""/>
        <a:defRPr kumimoji="0" sz="2025" kern="1200">
          <a:solidFill>
            <a:schemeClr val="tx1"/>
          </a:solidFill>
          <a:latin typeface="+mn-lt"/>
          <a:ea typeface="+mn-ea"/>
          <a:cs typeface="+mn-cs"/>
        </a:defRPr>
      </a:lvl1pPr>
      <a:lvl2pPr marL="466344" indent="-171450" algn="l" rtl="0" eaLnBrk="1" latinLnBrk="0" hangingPunct="1">
        <a:spcBef>
          <a:spcPts val="243"/>
        </a:spcBef>
        <a:buClr>
          <a:schemeClr val="accent1"/>
        </a:buClr>
        <a:buFont typeface="Verdana"/>
        <a:buChar char="◦"/>
        <a:defRPr kumimoji="0" sz="1725" kern="1200">
          <a:solidFill>
            <a:schemeClr val="tx1"/>
          </a:solidFill>
          <a:latin typeface="+mn-lt"/>
          <a:ea typeface="+mn-ea"/>
          <a:cs typeface="+mn-cs"/>
        </a:defRPr>
      </a:lvl2pPr>
      <a:lvl3pPr marL="644652" indent="-171450" algn="l" rtl="0" eaLnBrk="1" latinLnBrk="0" hangingPunct="1">
        <a:spcBef>
          <a:spcPts val="263"/>
        </a:spcBef>
        <a:buClr>
          <a:schemeClr val="accent2"/>
        </a:buClr>
        <a:buSzPct val="100000"/>
        <a:buFont typeface="Wingdings 2"/>
        <a:buChar char=""/>
        <a:defRPr kumimoji="0" sz="1575" kern="1200">
          <a:solidFill>
            <a:schemeClr val="tx1"/>
          </a:solidFill>
          <a:latin typeface="+mn-lt"/>
          <a:ea typeface="+mn-ea"/>
          <a:cs typeface="+mn-cs"/>
        </a:defRPr>
      </a:lvl3pPr>
      <a:lvl4pPr marL="857250" indent="-171450" algn="l" rtl="0" eaLnBrk="1" latinLnBrk="0" hangingPunct="1">
        <a:spcBef>
          <a:spcPts val="263"/>
        </a:spcBef>
        <a:buClr>
          <a:schemeClr val="accent2"/>
        </a:buClr>
        <a:buFont typeface="Wingdings 2"/>
        <a:buChar char=""/>
        <a:defRPr kumimoji="0" sz="1425" kern="1200">
          <a:solidFill>
            <a:schemeClr val="tx1"/>
          </a:solidFill>
          <a:latin typeface="+mn-lt"/>
          <a:ea typeface="+mn-ea"/>
          <a:cs typeface="+mn-cs"/>
        </a:defRPr>
      </a:lvl4pPr>
      <a:lvl5pPr marL="1028700" indent="-171450" algn="l" rtl="0" eaLnBrk="1" latinLnBrk="0" hangingPunct="1">
        <a:spcBef>
          <a:spcPts val="263"/>
        </a:spcBef>
        <a:buClr>
          <a:schemeClr val="accent2"/>
        </a:buClr>
        <a:buFont typeface="Wingdings 2"/>
        <a:buChar char=""/>
        <a:defRPr kumimoji="0" sz="1350" kern="1200">
          <a:solidFill>
            <a:schemeClr val="tx1"/>
          </a:solidFill>
          <a:latin typeface="+mn-lt"/>
          <a:ea typeface="+mn-ea"/>
          <a:cs typeface="+mn-cs"/>
        </a:defRPr>
      </a:lvl5pPr>
      <a:lvl6pPr marL="1200150" indent="-171450" algn="l" rtl="0" eaLnBrk="1" latinLnBrk="0" hangingPunct="1">
        <a:spcBef>
          <a:spcPts val="263"/>
        </a:spcBef>
        <a:buClr>
          <a:schemeClr val="accent3"/>
        </a:buClr>
        <a:buFont typeface="Wingdings 2"/>
        <a:buChar char=""/>
        <a:defRPr kumimoji="0" sz="1350" kern="1200">
          <a:solidFill>
            <a:schemeClr val="tx1"/>
          </a:solidFill>
          <a:latin typeface="+mn-lt"/>
          <a:ea typeface="+mn-ea"/>
          <a:cs typeface="+mn-cs"/>
        </a:defRPr>
      </a:lvl6pPr>
      <a:lvl7pPr marL="137160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7pPr>
      <a:lvl8pPr marL="154305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8pPr>
      <a:lvl9pPr marL="1714500" indent="-171450" algn="l" rtl="0" eaLnBrk="1" latinLnBrk="0" hangingPunct="1">
        <a:spcBef>
          <a:spcPts val="263"/>
        </a:spcBef>
        <a:buClr>
          <a:schemeClr val="accent3"/>
        </a:buClr>
        <a:buFont typeface="Wingdings 2"/>
        <a:buChar char=""/>
        <a:defRPr kumimoji="0" sz="12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Lucida Sans Unicode"/>
              <a:ea typeface="+mn-ea"/>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Lucida Sans Unicode"/>
              <a:ea typeface="+mn-ea"/>
              <a:cs typeface="+mn-cs"/>
            </a:endParaRPr>
          </a:p>
        </p:txBody>
      </p:sp>
      <p:cxnSp>
        <p:nvCxnSpPr>
          <p:cNvPr id="15" name="Straight Connector 14"/>
          <p:cNvCxnSpPr/>
          <p:nvPr/>
        </p:nvCxnSpPr>
        <p:spPr>
          <a:xfrm>
            <a:off x="-9237"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30"/>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750">
                <a:solidFill>
                  <a:schemeClr val="tx1"/>
                </a:solidFill>
              </a:defRPr>
            </a:lvl1pPr>
            <a:extLst/>
          </a:lstStyle>
          <a:p>
            <a:pPr fontAlgn="base">
              <a:spcBef>
                <a:spcPct val="0"/>
              </a:spcBef>
              <a:spcAft>
                <a:spcPct val="0"/>
              </a:spcAft>
              <a:defRPr/>
            </a:pPr>
            <a:endParaRPr lang="en-US">
              <a:solidFill>
                <a:srgbClr val="000000"/>
              </a:solidFill>
            </a:endParaRPr>
          </a:p>
        </p:txBody>
      </p:sp>
      <p:sp>
        <p:nvSpPr>
          <p:cNvPr id="22" name="Footer Placeholder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750">
                <a:solidFill>
                  <a:schemeClr val="tx1"/>
                </a:solidFill>
              </a:defRPr>
            </a:lvl1pPr>
            <a:extLst/>
          </a:lstStyle>
          <a:p>
            <a:pPr fontAlgn="base">
              <a:spcBef>
                <a:spcPct val="0"/>
              </a:spcBef>
              <a:spcAft>
                <a:spcPct val="0"/>
              </a:spcAft>
              <a:defRPr/>
            </a:pPr>
            <a:endParaRPr lang="en-US">
              <a:solidFill>
                <a:srgbClr val="000000"/>
              </a:solidFill>
            </a:endParaRPr>
          </a:p>
        </p:txBody>
      </p:sp>
      <p:sp>
        <p:nvSpPr>
          <p:cNvPr id="18" name="Slide Number Placeholder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750" b="0">
                <a:solidFill>
                  <a:schemeClr val="tx1"/>
                </a:solidFill>
              </a:defRPr>
            </a:lvl1pPr>
            <a:extLst/>
          </a:lstStyle>
          <a:p>
            <a:pPr fontAlgn="base">
              <a:spcBef>
                <a:spcPct val="0"/>
              </a:spcBef>
              <a:spcAft>
                <a:spcPct val="0"/>
              </a:spcAft>
              <a:defRPr/>
            </a:pPr>
            <a:fld id="{4B63D929-5B0D-4CE1-B976-4C08BFD5A1B2}" type="slidenum">
              <a:rPr lang="en-US" smtClean="0">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xmlns="" val="41566542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75"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274320" indent="-192024" algn="l" rtl="0" eaLnBrk="1" latinLnBrk="0" hangingPunct="1">
        <a:spcBef>
          <a:spcPts val="300"/>
        </a:spcBef>
        <a:spcAft>
          <a:spcPts val="0"/>
        </a:spcAft>
        <a:buClr>
          <a:schemeClr val="accent1"/>
        </a:buClr>
        <a:buSzPct val="68000"/>
        <a:buFont typeface="Wingdings 3"/>
        <a:buChar char=""/>
        <a:defRPr kumimoji="0" sz="2025" kern="1200">
          <a:solidFill>
            <a:schemeClr val="tx1"/>
          </a:solidFill>
          <a:latin typeface="+mn-lt"/>
          <a:ea typeface="+mn-ea"/>
          <a:cs typeface="+mn-cs"/>
        </a:defRPr>
      </a:lvl1pPr>
      <a:lvl2pPr marL="466344" indent="-171450" algn="l" rtl="0" eaLnBrk="1" latinLnBrk="0" hangingPunct="1">
        <a:spcBef>
          <a:spcPts val="243"/>
        </a:spcBef>
        <a:buClr>
          <a:schemeClr val="accent1"/>
        </a:buClr>
        <a:buFont typeface="Verdana"/>
        <a:buChar char="◦"/>
        <a:defRPr kumimoji="0" sz="1725" kern="1200">
          <a:solidFill>
            <a:schemeClr val="tx1"/>
          </a:solidFill>
          <a:latin typeface="+mn-lt"/>
          <a:ea typeface="+mn-ea"/>
          <a:cs typeface="+mn-cs"/>
        </a:defRPr>
      </a:lvl2pPr>
      <a:lvl3pPr marL="644652" indent="-171450" algn="l" rtl="0" eaLnBrk="1" latinLnBrk="0" hangingPunct="1">
        <a:spcBef>
          <a:spcPts val="263"/>
        </a:spcBef>
        <a:buClr>
          <a:schemeClr val="accent2"/>
        </a:buClr>
        <a:buSzPct val="100000"/>
        <a:buFont typeface="Wingdings 2"/>
        <a:buChar char=""/>
        <a:defRPr kumimoji="0" sz="1575" kern="1200">
          <a:solidFill>
            <a:schemeClr val="tx1"/>
          </a:solidFill>
          <a:latin typeface="+mn-lt"/>
          <a:ea typeface="+mn-ea"/>
          <a:cs typeface="+mn-cs"/>
        </a:defRPr>
      </a:lvl3pPr>
      <a:lvl4pPr marL="857250" indent="-171450" algn="l" rtl="0" eaLnBrk="1" latinLnBrk="0" hangingPunct="1">
        <a:spcBef>
          <a:spcPts val="263"/>
        </a:spcBef>
        <a:buClr>
          <a:schemeClr val="accent2"/>
        </a:buClr>
        <a:buFont typeface="Wingdings 2"/>
        <a:buChar char=""/>
        <a:defRPr kumimoji="0" sz="1425" kern="1200">
          <a:solidFill>
            <a:schemeClr val="tx1"/>
          </a:solidFill>
          <a:latin typeface="+mn-lt"/>
          <a:ea typeface="+mn-ea"/>
          <a:cs typeface="+mn-cs"/>
        </a:defRPr>
      </a:lvl4pPr>
      <a:lvl5pPr marL="1028700" indent="-171450" algn="l" rtl="0" eaLnBrk="1" latinLnBrk="0" hangingPunct="1">
        <a:spcBef>
          <a:spcPts val="263"/>
        </a:spcBef>
        <a:buClr>
          <a:schemeClr val="accent2"/>
        </a:buClr>
        <a:buFont typeface="Wingdings 2"/>
        <a:buChar char=""/>
        <a:defRPr kumimoji="0" sz="1350" kern="1200">
          <a:solidFill>
            <a:schemeClr val="tx1"/>
          </a:solidFill>
          <a:latin typeface="+mn-lt"/>
          <a:ea typeface="+mn-ea"/>
          <a:cs typeface="+mn-cs"/>
        </a:defRPr>
      </a:lvl5pPr>
      <a:lvl6pPr marL="1200150" indent="-171450" algn="l" rtl="0" eaLnBrk="1" latinLnBrk="0" hangingPunct="1">
        <a:spcBef>
          <a:spcPts val="263"/>
        </a:spcBef>
        <a:buClr>
          <a:schemeClr val="accent3"/>
        </a:buClr>
        <a:buFont typeface="Wingdings 2"/>
        <a:buChar char=""/>
        <a:defRPr kumimoji="0" sz="1350" kern="1200">
          <a:solidFill>
            <a:schemeClr val="tx1"/>
          </a:solidFill>
          <a:latin typeface="+mn-lt"/>
          <a:ea typeface="+mn-ea"/>
          <a:cs typeface="+mn-cs"/>
        </a:defRPr>
      </a:lvl6pPr>
      <a:lvl7pPr marL="137160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7pPr>
      <a:lvl8pPr marL="154305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8pPr>
      <a:lvl9pPr marL="1714500" indent="-171450" algn="l" rtl="0" eaLnBrk="1" latinLnBrk="0" hangingPunct="1">
        <a:spcBef>
          <a:spcPts val="263"/>
        </a:spcBef>
        <a:buClr>
          <a:schemeClr val="accent3"/>
        </a:buClr>
        <a:buFont typeface="Wingdings 2"/>
        <a:buChar char=""/>
        <a:defRPr kumimoji="0" sz="12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Office_Word_Document3.docx"/><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1421" y="808514"/>
            <a:ext cx="7772400" cy="1829761"/>
          </a:xfrm>
        </p:spPr>
        <p:txBody>
          <a:bodyPr/>
          <a:lstStyle/>
          <a:p>
            <a:r>
              <a:rPr lang="en-US" dirty="0" smtClean="0">
                <a:latin typeface="Calibri" panose="020F0502020204030204" pitchFamily="34" charset="0"/>
              </a:rPr>
              <a:t>Predatory lending and the stripping of African American wealth</a:t>
            </a:r>
            <a:endParaRPr lang="en-US" dirty="0">
              <a:latin typeface="Calibri" panose="020F0502020204030204" pitchFamily="34" charset="0"/>
            </a:endParaRPr>
          </a:p>
        </p:txBody>
      </p:sp>
      <p:sp>
        <p:nvSpPr>
          <p:cNvPr id="3" name="Subtitle 2"/>
          <p:cNvSpPr>
            <a:spLocks noGrp="1"/>
          </p:cNvSpPr>
          <p:nvPr>
            <p:ph type="subTitle" idx="1"/>
          </p:nvPr>
        </p:nvSpPr>
        <p:spPr>
          <a:xfrm>
            <a:off x="650174" y="2738770"/>
            <a:ext cx="7772400" cy="1071230"/>
          </a:xfrm>
        </p:spPr>
        <p:txBody>
          <a:bodyPr>
            <a:normAutofit/>
          </a:bodyPr>
          <a:lstStyle/>
          <a:p>
            <a:r>
              <a:rPr lang="en-US" sz="1800" dirty="0" smtClean="0">
                <a:solidFill>
                  <a:schemeClr val="tx1"/>
                </a:solidFill>
                <a:latin typeface="Calibri" panose="020F0502020204030204" pitchFamily="34" charset="0"/>
              </a:rPr>
              <a:t>Douglas </a:t>
            </a:r>
            <a:r>
              <a:rPr lang="en-US" sz="1800" dirty="0">
                <a:solidFill>
                  <a:schemeClr val="tx1"/>
                </a:solidFill>
                <a:latin typeface="Calibri" panose="020F0502020204030204" pitchFamily="34" charset="0"/>
              </a:rPr>
              <a:t>Orr, Ph.D., </a:t>
            </a:r>
            <a:r>
              <a:rPr lang="en-US" sz="1800" dirty="0" smtClean="0">
                <a:solidFill>
                  <a:schemeClr val="tx1"/>
                </a:solidFill>
                <a:latin typeface="Calibri" panose="020F0502020204030204" pitchFamily="34" charset="0"/>
              </a:rPr>
              <a:t>Economics</a:t>
            </a:r>
          </a:p>
          <a:p>
            <a:r>
              <a:rPr lang="en-US" sz="1800" dirty="0" smtClean="0">
                <a:solidFill>
                  <a:schemeClr val="tx1"/>
                </a:solidFill>
                <a:latin typeface="Calibri" panose="020F0502020204030204" pitchFamily="34" charset="0"/>
              </a:rPr>
              <a:t>City College of San </a:t>
            </a:r>
            <a:r>
              <a:rPr lang="en-US" sz="1800" dirty="0" smtClean="0">
                <a:solidFill>
                  <a:schemeClr val="tx1"/>
                </a:solidFill>
                <a:latin typeface="Calibri" panose="020F0502020204030204" pitchFamily="34" charset="0"/>
              </a:rPr>
              <a:t>Francisco</a:t>
            </a:r>
          </a:p>
          <a:p>
            <a:r>
              <a:rPr lang="en-US" sz="1800" dirty="0" smtClean="0">
                <a:solidFill>
                  <a:schemeClr val="tx1"/>
                </a:solidFill>
                <a:latin typeface="Calibri" panose="020F0502020204030204" pitchFamily="34" charset="0"/>
              </a:rPr>
              <a:t>dorr@ccsf.edu</a:t>
            </a:r>
            <a:endParaRPr lang="en-US" sz="1800" dirty="0">
              <a:solidFill>
                <a:schemeClr val="tx1"/>
              </a:solidFill>
              <a:latin typeface="Calibri" panose="020F0502020204030204" pitchFamily="34" charset="0"/>
            </a:endParaRPr>
          </a:p>
          <a:p>
            <a:endParaRPr lang="en-US" dirty="0">
              <a:solidFill>
                <a:schemeClr val="tx1"/>
              </a:solidFill>
            </a:endParaRPr>
          </a:p>
        </p:txBody>
      </p:sp>
    </p:spTree>
    <p:extLst>
      <p:ext uri="{BB962C8B-B14F-4D97-AF65-F5344CB8AC3E}">
        <p14:creationId xmlns:p14="http://schemas.microsoft.com/office/powerpoint/2010/main" xmlns="" val="308849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latin typeface="Calibri" pitchFamily="34" charset="0"/>
            </a:endParaRPr>
          </a:p>
          <a:p>
            <a:pPr marL="0" indent="0">
              <a:buNone/>
            </a:pPr>
            <a:endParaRPr lang="en-US" sz="1800" dirty="0">
              <a:latin typeface="Calibri" pitchFamily="34" charset="0"/>
            </a:endParaRPr>
          </a:p>
          <a:p>
            <a:pPr marL="0" indent="0">
              <a:buNone/>
            </a:pPr>
            <a:r>
              <a:rPr lang="en-US" sz="1800" dirty="0" smtClean="0">
                <a:latin typeface="Calibri" pitchFamily="34" charset="0"/>
              </a:rPr>
              <a:t>This required the government to create a second institution, the Federal National Mortgage Association (Fannie Mae).</a:t>
            </a:r>
          </a:p>
          <a:p>
            <a:pPr marL="0" indent="0">
              <a:buNone/>
            </a:pPr>
            <a:endParaRPr lang="en-US" sz="1800" dirty="0" smtClean="0">
              <a:latin typeface="Calibri" pitchFamily="34" charset="0"/>
            </a:endParaRPr>
          </a:p>
          <a:p>
            <a:pPr marL="0" indent="0">
              <a:buNone/>
            </a:pPr>
            <a:r>
              <a:rPr lang="en-US" sz="1800" dirty="0" smtClean="0">
                <a:latin typeface="Calibri" pitchFamily="34" charset="0"/>
              </a:rPr>
              <a:t>If a bank needed liquidity, it could sell some mortgage contracts to Fannie Mae.</a:t>
            </a:r>
          </a:p>
          <a:p>
            <a:pPr marL="0" indent="0">
              <a:buNone/>
            </a:pPr>
            <a:endParaRPr lang="en-US" sz="1800" dirty="0" smtClean="0">
              <a:latin typeface="Calibri" pitchFamily="34" charset="0"/>
            </a:endParaRPr>
          </a:p>
          <a:p>
            <a:pPr marL="0" indent="0">
              <a:buNone/>
            </a:pPr>
            <a:r>
              <a:rPr lang="en-US" sz="1800" dirty="0" smtClean="0">
                <a:latin typeface="Calibri" pitchFamily="34" charset="0"/>
              </a:rPr>
              <a:t>Fannie Mae would then bundle many of these mortgages together and sell them to some financial-investor.</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These bundled mortgages are called “derivatives” because they derive their value from another financial asset.  They are also called Mortgage Backed Securities (MBS).</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This new system expanded the resources available in the mortgage market, and home ownership rose from less than 30% in 1930, to 66.8% by 1970.</a:t>
            </a: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latin typeface="Calibri" pitchFamily="34" charset="0"/>
            </a:endParaRPr>
          </a:p>
          <a:p>
            <a:pPr marL="0" indent="0">
              <a:buNone/>
            </a:pPr>
            <a:r>
              <a:rPr lang="en-US" sz="1800" dirty="0" smtClean="0">
                <a:latin typeface="Calibri" pitchFamily="34" charset="0"/>
              </a:rPr>
              <a:t>However, participation of African Americans in this new market was limited by discriminatory practices of banks and by government regulations.</a:t>
            </a:r>
          </a:p>
          <a:p>
            <a:pPr marL="0" indent="0">
              <a:buNone/>
            </a:pPr>
            <a:endParaRPr lang="en-US" sz="1800" dirty="0" smtClean="0">
              <a:latin typeface="Calibri" pitchFamily="34" charset="0"/>
            </a:endParaRPr>
          </a:p>
          <a:p>
            <a:pPr marL="0" indent="0">
              <a:buNone/>
            </a:pPr>
            <a:r>
              <a:rPr lang="en-US" sz="1800" dirty="0" smtClean="0">
                <a:latin typeface="Calibri" pitchFamily="34" charset="0"/>
              </a:rPr>
              <a:t>From 1938 to 1970, the ‘secondary market”, in which derivatives are bought and sold, became well established.</a:t>
            </a:r>
          </a:p>
          <a:p>
            <a:pPr marL="0" indent="0">
              <a:buNone/>
            </a:pPr>
            <a:endParaRPr lang="en-US" sz="1800" dirty="0" smtClean="0">
              <a:latin typeface="Calibri" pitchFamily="34" charset="0"/>
            </a:endParaRPr>
          </a:p>
          <a:p>
            <a:pPr marL="0" indent="0">
              <a:buNone/>
            </a:pPr>
            <a:r>
              <a:rPr lang="en-US" sz="1800" dirty="0" smtClean="0">
                <a:latin typeface="Calibri" pitchFamily="34" charset="0"/>
              </a:rPr>
              <a:t>In the early 1970s, “entrepreneurs” saw a profitable new opportunity.</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They created what are now called “shadow banks”.</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These are companies that do not take deposits, but do make mortgage loans. They derived their income only from the fees they charged to create the loan. They then bundled the loans into derivatives and sold them in the secondary market.</a:t>
            </a:r>
          </a:p>
          <a:p>
            <a:pPr marL="0" indent="0">
              <a:buNone/>
            </a:pPr>
            <a:endParaRPr lang="en-US" sz="1800" dirty="0" smtClean="0">
              <a:latin typeface="Calibri" pitchFamily="34" charset="0"/>
            </a:endParaRPr>
          </a:p>
          <a:p>
            <a:pPr marL="0" indent="0">
              <a:buNone/>
            </a:pPr>
            <a:r>
              <a:rPr lang="en-US" sz="1800" dirty="0" smtClean="0">
                <a:latin typeface="Calibri" pitchFamily="34" charset="0"/>
              </a:rPr>
              <a:t>Because they were not a “real bank,” they were not subject to any government regulation. </a:t>
            </a:r>
          </a:p>
          <a:p>
            <a:pPr marL="0" indent="0">
              <a:buNone/>
            </a:pPr>
            <a:endParaRPr lang="en-US" sz="1800" dirty="0" smtClean="0">
              <a:latin typeface="Calibri"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r>
              <a:rPr lang="en-US" sz="1800" dirty="0" smtClean="0">
                <a:latin typeface="Calibri" pitchFamily="34" charset="0"/>
              </a:rPr>
              <a:t>One of the first shadow banks was </a:t>
            </a:r>
            <a:r>
              <a:rPr lang="en-US" sz="1800" dirty="0" err="1" smtClean="0">
                <a:latin typeface="Calibri" pitchFamily="34" charset="0"/>
              </a:rPr>
              <a:t>CountryWide</a:t>
            </a:r>
            <a:r>
              <a:rPr lang="en-US" sz="1800" dirty="0" smtClean="0">
                <a:latin typeface="Calibri" pitchFamily="34" charset="0"/>
              </a:rPr>
              <a:t> Financial. Initially, their loans were “conforming,” with a required 20% down-payment. </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This firm started making loans in the black community, at interest rates only slightly higher than those of regular banks.</a:t>
            </a:r>
          </a:p>
          <a:p>
            <a:pPr marL="0" indent="0">
              <a:buNone/>
            </a:pPr>
            <a:endParaRPr lang="en-US" sz="1800" dirty="0" smtClean="0">
              <a:latin typeface="Calibri" pitchFamily="34" charset="0"/>
            </a:endParaRPr>
          </a:p>
          <a:p>
            <a:pPr marL="0" indent="0">
              <a:buNone/>
            </a:pPr>
            <a:r>
              <a:rPr lang="en-US" sz="1800" dirty="0" smtClean="0">
                <a:latin typeface="Calibri" pitchFamily="34" charset="0"/>
              </a:rPr>
              <a:t>Early on, </a:t>
            </a:r>
            <a:r>
              <a:rPr lang="en-US" sz="1800" dirty="0" err="1" smtClean="0">
                <a:latin typeface="Calibri" pitchFamily="34" charset="0"/>
              </a:rPr>
              <a:t>CountryWide</a:t>
            </a:r>
            <a:r>
              <a:rPr lang="en-US" sz="1800" dirty="0" smtClean="0">
                <a:latin typeface="Calibri" pitchFamily="34" charset="0"/>
              </a:rPr>
              <a:t> was seen as a savior in the black community, because it allowed them to bypass the discriminatory practices of regular banks, and allowed them access to the housing market.</a:t>
            </a:r>
          </a:p>
          <a:p>
            <a:pPr marL="0" indent="0">
              <a:buNone/>
            </a:pPr>
            <a:endParaRPr lang="en-US" sz="1800" dirty="0" smtClean="0">
              <a:latin typeface="Calibri" pitchFamily="34" charset="0"/>
            </a:endParaRPr>
          </a:p>
          <a:p>
            <a:pPr marL="0" indent="0">
              <a:buNone/>
            </a:pPr>
            <a:r>
              <a:rPr lang="en-US" sz="1800" dirty="0" smtClean="0">
                <a:latin typeface="Calibri" pitchFamily="34" charset="0"/>
              </a:rPr>
              <a:t>African American homeownership rates rose from 34.5% in 1950 to</a:t>
            </a:r>
          </a:p>
          <a:p>
            <a:pPr marL="0" indent="0">
              <a:buNone/>
            </a:pPr>
            <a:r>
              <a:rPr lang="en-US" sz="1800" dirty="0" smtClean="0">
                <a:latin typeface="Calibri" pitchFamily="34" charset="0"/>
              </a:rPr>
              <a:t>49.4% in 2004.</a:t>
            </a:r>
          </a:p>
          <a:p>
            <a:pPr marL="0" indent="0">
              <a:buNone/>
            </a:pPr>
            <a:r>
              <a:rPr lang="en-US" sz="1800" dirty="0" smtClean="0"/>
              <a:t> </a:t>
            </a:r>
          </a:p>
          <a:p>
            <a:pPr marL="0" indent="0">
              <a:buNone/>
            </a:pPr>
            <a:endParaRPr lang="en-US" sz="1800" dirty="0" smtClean="0"/>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graphicFrame>
        <p:nvGraphicFramePr>
          <p:cNvPr id="1027" name="Object 3"/>
          <p:cNvGraphicFramePr>
            <a:graphicFrameLocks noChangeAspect="1"/>
          </p:cNvGraphicFramePr>
          <p:nvPr/>
        </p:nvGraphicFramePr>
        <p:xfrm>
          <a:off x="307975" y="4546600"/>
          <a:ext cx="7454900" cy="1206057"/>
        </p:xfrm>
        <a:graphic>
          <a:graphicData uri="http://schemas.openxmlformats.org/presentationml/2006/ole">
            <p:oleObj spid="_x0000_s1027" name="Document" r:id="rId3" imgW="5956042" imgH="963483" progId="Word.Document.12">
              <p:embed/>
            </p:oleObj>
          </a:graphicData>
        </a:graphic>
      </p:graphicFrame>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r>
              <a:rPr lang="en-US" sz="1800" dirty="0" smtClean="0">
                <a:latin typeface="Calibri" pitchFamily="34" charset="0"/>
              </a:rPr>
              <a:t>Because most non-wealthy families hold their wealth in the value of their home, this allowed black families to finally start accumulating wealth.</a:t>
            </a:r>
          </a:p>
          <a:p>
            <a:pPr marL="0" indent="0">
              <a:buNone/>
            </a:pPr>
            <a:endParaRPr lang="en-US" sz="1800" dirty="0" smtClean="0">
              <a:latin typeface="Calibri" pitchFamily="34" charset="0"/>
            </a:endParaRPr>
          </a:p>
          <a:p>
            <a:pPr marL="0" indent="0">
              <a:buNone/>
            </a:pPr>
            <a:r>
              <a:rPr lang="en-US" sz="1800" dirty="0" smtClean="0">
                <a:latin typeface="Calibri" pitchFamily="34" charset="0"/>
              </a:rPr>
              <a:t>Median black wealth more than doubled from $6,700 in 1983, to $16,100 in 1992. It was negatively affected by the 2001 recession, but was still $13,700 in 2004.</a:t>
            </a:r>
          </a:p>
          <a:p>
            <a:pPr marL="0" indent="0">
              <a:buNone/>
            </a:pPr>
            <a:endParaRPr lang="en-US" sz="1800" dirty="0" smtClean="0">
              <a:latin typeface="Calibri" pitchFamily="34" charset="0"/>
            </a:endParaRPr>
          </a:p>
          <a:p>
            <a:pPr marL="0" indent="0">
              <a:buNone/>
            </a:pPr>
            <a:r>
              <a:rPr lang="en-US" sz="1800" dirty="0" smtClean="0">
                <a:latin typeface="Calibri" pitchFamily="34" charset="0"/>
              </a:rPr>
              <a:t>For comparison, median white wealth in these years was $96,000 in 1983, $95,700 in 1992, and $137,000 in 2004.</a:t>
            </a:r>
          </a:p>
          <a:p>
            <a:pPr marL="0" indent="0">
              <a:buNone/>
            </a:pPr>
            <a:endParaRPr lang="en-US" sz="1800" dirty="0" smtClean="0">
              <a:latin typeface="Calibri"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latin typeface="Calibri" pitchFamily="34" charset="0"/>
            </a:endParaRPr>
          </a:p>
          <a:p>
            <a:pPr marL="0" indent="0">
              <a:buNone/>
            </a:pPr>
            <a:r>
              <a:rPr lang="en-US" sz="1800" dirty="0" err="1" smtClean="0">
                <a:latin typeface="Calibri" pitchFamily="34" charset="0"/>
              </a:rPr>
              <a:t>CountryWide</a:t>
            </a:r>
            <a:r>
              <a:rPr lang="en-US" sz="1800" dirty="0" smtClean="0">
                <a:latin typeface="Calibri" pitchFamily="34" charset="0"/>
              </a:rPr>
              <a:t> was enormously profitable, so other entrepreneurs started to imitate them.</a:t>
            </a:r>
          </a:p>
          <a:p>
            <a:pPr marL="0" indent="0">
              <a:buNone/>
            </a:pPr>
            <a:endParaRPr lang="en-US" sz="1800" dirty="0" smtClean="0">
              <a:latin typeface="Calibri" pitchFamily="34" charset="0"/>
            </a:endParaRPr>
          </a:p>
          <a:p>
            <a:pPr marL="0" indent="0">
              <a:buNone/>
            </a:pPr>
            <a:r>
              <a:rPr lang="en-US" sz="1800" dirty="0" smtClean="0">
                <a:latin typeface="Calibri" pitchFamily="34" charset="0"/>
              </a:rPr>
              <a:t>However, at some point, the market of families that could afford conforming loans was exhausted. So firms started reducing the requirements necessary to qualify of a loan.</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 down-payments were reduced from 20% to 10%, then to 5%, then to zero.  New types of loans with adjustable interest rates made the payments for the first few years affordable.</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These came to be called “sub-prime” loans.</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This flood of money into the mortgage market vastly expanded the demand for houses, driving up prices, which ultimately created the housing bubble.</a:t>
            </a:r>
          </a:p>
          <a:p>
            <a:pPr marL="0" indent="0">
              <a:buNone/>
            </a:pPr>
            <a:endParaRPr lang="en-US" sz="1800" dirty="0" smtClean="0">
              <a:latin typeface="Calibri"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r>
              <a:rPr lang="en-US" sz="1800" b="1" u="sng" dirty="0" smtClean="0">
                <a:latin typeface="Calibri" pitchFamily="34" charset="0"/>
              </a:rPr>
              <a:t>Sub-prime and predatory lending</a:t>
            </a:r>
          </a:p>
          <a:p>
            <a:pPr marL="0" indent="0">
              <a:buNone/>
            </a:pPr>
            <a:endParaRPr lang="en-US" sz="1800" dirty="0" smtClean="0">
              <a:latin typeface="Calibri" pitchFamily="34" charset="0"/>
            </a:endParaRPr>
          </a:p>
          <a:p>
            <a:pPr marL="0" indent="0">
              <a:buNone/>
            </a:pPr>
            <a:r>
              <a:rPr lang="en-US" sz="1800" dirty="0" smtClean="0">
                <a:latin typeface="Calibri" pitchFamily="34" charset="0"/>
              </a:rPr>
              <a:t>There is no precise definition of predatory lending, but four aspects are generally accepted:</a:t>
            </a:r>
          </a:p>
          <a:p>
            <a:pPr marL="400050" indent="-171450">
              <a:buClrTx/>
              <a:buSzPct val="90000"/>
              <a:buFont typeface="Arial" pitchFamily="34" charset="0"/>
              <a:buChar char="•"/>
            </a:pPr>
            <a:r>
              <a:rPr lang="en-US" sz="1800" dirty="0" smtClean="0">
                <a:latin typeface="Calibri" pitchFamily="34" charset="0"/>
              </a:rPr>
              <a:t> the interest rate does not reflect actual risk,</a:t>
            </a:r>
          </a:p>
          <a:p>
            <a:pPr marL="400050" indent="-171450">
              <a:buClrTx/>
              <a:buSzPct val="90000"/>
              <a:buFont typeface="Arial" pitchFamily="34" charset="0"/>
              <a:buChar char="•"/>
            </a:pPr>
            <a:r>
              <a:rPr lang="en-US" sz="1800" dirty="0" smtClean="0">
                <a:latin typeface="Calibri" pitchFamily="34" charset="0"/>
              </a:rPr>
              <a:t> the conditions of the loan make it difficult to repay,</a:t>
            </a:r>
          </a:p>
          <a:p>
            <a:pPr marL="400050" indent="-171450">
              <a:buClrTx/>
              <a:buSzPct val="90000"/>
              <a:buFont typeface="Arial" pitchFamily="34" charset="0"/>
              <a:buChar char="•"/>
            </a:pPr>
            <a:r>
              <a:rPr lang="en-US" sz="1800" dirty="0" smtClean="0">
                <a:latin typeface="Calibri" pitchFamily="34" charset="0"/>
              </a:rPr>
              <a:t> the borrower is targeted because some characteristic makes them vulnerable,</a:t>
            </a:r>
          </a:p>
          <a:p>
            <a:pPr marL="400050" indent="-171450">
              <a:buClrTx/>
              <a:buSzPct val="90000"/>
              <a:buFont typeface="Arial" pitchFamily="34" charset="0"/>
              <a:buChar char="•"/>
            </a:pPr>
            <a:r>
              <a:rPr lang="en-US" sz="1800" dirty="0" smtClean="0">
                <a:latin typeface="Calibri" pitchFamily="34" charset="0"/>
              </a:rPr>
              <a:t> the lender is exploiting the lack of knowledge of the borrower.</a:t>
            </a:r>
          </a:p>
          <a:p>
            <a:pPr marL="400050" indent="-171450">
              <a:buClrTx/>
              <a:buSzPct val="90000"/>
              <a:buFont typeface="Arial" pitchFamily="34" charset="0"/>
              <a:buChar char="•"/>
            </a:pPr>
            <a:endParaRPr lang="en-US" sz="1800" dirty="0" smtClean="0">
              <a:latin typeface="Calibri" pitchFamily="34" charset="0"/>
            </a:endParaRPr>
          </a:p>
          <a:p>
            <a:pPr marL="0" indent="0">
              <a:buClrTx/>
              <a:buSzPct val="90000"/>
              <a:buNone/>
            </a:pPr>
            <a:r>
              <a:rPr lang="en-US" sz="1800" dirty="0" smtClean="0">
                <a:latin typeface="Calibri" pitchFamily="34" charset="0"/>
              </a:rPr>
              <a:t>Because the shadow banks immediately sold the loans as derivatives, they did not care about the risk of borrowers not being able to repay the loans.</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They aggressively marketed to the black community, sometimes sending representatives door to door encouraging families to take out loans that the salesmen knew the families could not repay.</a:t>
            </a: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ClrTx/>
              <a:buSzPct val="90000"/>
              <a:buFont typeface="Arial" pitchFamily="34" charset="0"/>
              <a:buChar char="•"/>
            </a:pPr>
            <a:endParaRPr lang="en-US" sz="1800" dirty="0" smtClean="0"/>
          </a:p>
          <a:p>
            <a:pPr marL="0" indent="0">
              <a:buClrTx/>
              <a:buSzPct val="90000"/>
              <a:buNone/>
            </a:pPr>
            <a:r>
              <a:rPr lang="en-US" sz="1800" dirty="0" smtClean="0">
                <a:latin typeface="Calibri" pitchFamily="34" charset="0"/>
              </a:rPr>
              <a:t>One study in Detroit showed that in a white community, with a median family income of $51,000, only 17% of loans were predatory.</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In a black community with a median family income of $49,000, fully 70% of the loans were predatory.</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By 2006, white families, which made up 66.4% of the population, held just 17.2% of high-cost loans.  Black families, which made up 13.4% of the population, held 54.7% of high-cost loans.</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As a result of the collapse of the housing bubble, in 2010 more than 240,000 families had been displaced from their homes.  By 2014, the number had risen to more than one million.</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More than 20% of black families than owned a home in 2007 had lost that home by 2014.</a:t>
            </a: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lnSpcReduction="10000"/>
          </a:bodyPr>
          <a:lstStyle/>
          <a:p>
            <a:pPr marL="0" indent="0">
              <a:buClrTx/>
              <a:buSzPct val="90000"/>
              <a:buFont typeface="Arial" pitchFamily="34" charset="0"/>
              <a:buChar char="•"/>
            </a:pPr>
            <a:endParaRPr lang="en-US" sz="1800" dirty="0" smtClean="0"/>
          </a:p>
          <a:p>
            <a:pPr marL="0" indent="0">
              <a:buClrTx/>
              <a:buSzPct val="90000"/>
              <a:buNone/>
            </a:pPr>
            <a:r>
              <a:rPr lang="en-US" sz="1800" dirty="0" smtClean="0">
                <a:latin typeface="Calibri" pitchFamily="34" charset="0"/>
              </a:rPr>
              <a:t>The following table shows the overall impact on black wealth has been extreme. In this table, spillover effects are the decline in surrounding home values when a house that has been foreclosed is left empty.</a:t>
            </a: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From 1999 to 2007, the only increase in the wealth of black families came in the form of home equity, which was $655 billion, or 37.6% of total black wealth. Because housing prices have now returned to their 1999 levels in most metropolitan levels, this wealth has been wiped out.</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As a result, between 2007 and 2014, 47.6% of all wealth held by the black community has been destroyed.  Put another way, about half of all wealth acquired by the black community from the end of the Civil War until 2014 is now gone.</a:t>
            </a: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graphicFrame>
        <p:nvGraphicFramePr>
          <p:cNvPr id="2052" name="Object 4"/>
          <p:cNvGraphicFramePr>
            <a:graphicFrameLocks noChangeAspect="1"/>
          </p:cNvGraphicFramePr>
          <p:nvPr/>
        </p:nvGraphicFramePr>
        <p:xfrm>
          <a:off x="608012" y="1516063"/>
          <a:ext cx="7205307" cy="1998662"/>
        </p:xfrm>
        <a:graphic>
          <a:graphicData uri="http://schemas.openxmlformats.org/presentationml/2006/ole">
            <p:oleObj spid="_x0000_s2052" name="Document" r:id="rId3" imgW="6099983" imgH="1693023" progId="Word.Document.12">
              <p:embed/>
            </p:oleObj>
          </a:graphicData>
        </a:graphic>
      </p:graphicFrame>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ClrTx/>
              <a:buSzPct val="90000"/>
              <a:buFont typeface="Arial" pitchFamily="34" charset="0"/>
              <a:buChar char="•"/>
            </a:pPr>
            <a:endParaRPr lang="en-US" sz="1800" dirty="0" smtClean="0"/>
          </a:p>
          <a:p>
            <a:pPr marL="0" indent="0">
              <a:buClrTx/>
              <a:buSzPct val="90000"/>
              <a:buNone/>
            </a:pPr>
            <a:r>
              <a:rPr lang="en-US" sz="1800" dirty="0" smtClean="0">
                <a:latin typeface="Calibri" pitchFamily="34" charset="0"/>
              </a:rPr>
              <a:t>This wealth did not just disappear.  It was systematically transferred to capitalists in the financial sector</a:t>
            </a:r>
            <a:r>
              <a:rPr lang="en-US" sz="1800" dirty="0" smtClean="0">
                <a:latin typeface="Calibri" pitchFamily="34" charset="0"/>
              </a:rPr>
              <a:t>.  Today, the median wealth in the African American  community is less than it was in 1983.</a:t>
            </a: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This </a:t>
            </a:r>
            <a:r>
              <a:rPr lang="en-US" sz="1800" dirty="0" smtClean="0">
                <a:latin typeface="Calibri" pitchFamily="34" charset="0"/>
              </a:rPr>
              <a:t>is a clear example of the predatory nature of the financial sector in advanced capitalist countries.</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This predatory nature is even more extreme in the less developed world, but that is a topic for another time.</a:t>
            </a: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graphicFrame>
        <p:nvGraphicFramePr>
          <p:cNvPr id="44035" name="Object 3"/>
          <p:cNvGraphicFramePr>
            <a:graphicFrameLocks noChangeAspect="1"/>
          </p:cNvGraphicFramePr>
          <p:nvPr/>
        </p:nvGraphicFramePr>
        <p:xfrm>
          <a:off x="593725" y="1744663"/>
          <a:ext cx="8012632" cy="1684337"/>
        </p:xfrm>
        <a:graphic>
          <a:graphicData uri="http://schemas.openxmlformats.org/presentationml/2006/ole">
            <p:oleObj spid="_x0000_s44035" name="Document" r:id="rId3" imgW="6872357" imgH="1445404" progId="Word.Document.12">
              <p:embed/>
            </p:oleObj>
          </a:graphicData>
        </a:graphic>
      </p:graphicFrame>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ClrTx/>
              <a:buSzPct val="90000"/>
              <a:buFont typeface="Arial" pitchFamily="34" charset="0"/>
              <a:buChar char="•"/>
            </a:pPr>
            <a:endParaRPr lang="en-US" sz="1800" dirty="0" smtClean="0"/>
          </a:p>
          <a:p>
            <a:pPr marL="0" indent="0">
              <a:buClrTx/>
              <a:buSzPct val="90000"/>
              <a:buNone/>
            </a:pPr>
            <a:r>
              <a:rPr lang="en-US" sz="1800" b="1" u="sng" dirty="0" smtClean="0">
                <a:latin typeface="Calibri" pitchFamily="34" charset="0"/>
              </a:rPr>
              <a:t>Lessons for the Cuban people:</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There have many scholars, including  Smith, Marx, Veblen and Galbraith who have argued that the allocation of society’s resources based on the profit motive is destructive. </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It has led to the exploitation of labor and the destruction of the environment. It has pit groups of individuals against other groups of individuals, both at the domestic and international level.  </a:t>
            </a:r>
          </a:p>
          <a:p>
            <a:pPr marL="0" indent="0">
              <a:buClrTx/>
              <a:buSzPct val="90000"/>
              <a:buNone/>
            </a:pPr>
            <a:endParaRPr lang="en-US" sz="1800" dirty="0" smtClean="0">
              <a:latin typeface="Calibri" pitchFamily="34" charset="0"/>
            </a:endParaRPr>
          </a:p>
          <a:p>
            <a:pPr marL="0" indent="0">
              <a:buClrTx/>
              <a:buSzPct val="90000"/>
              <a:buNone/>
            </a:pPr>
            <a:r>
              <a:rPr lang="en-US" sz="1800" dirty="0" smtClean="0">
                <a:latin typeface="Calibri" pitchFamily="34" charset="0"/>
              </a:rPr>
              <a:t>The more free reign given to the profit motive in the real economy, the higher the levels of unemployment and poverty.</a:t>
            </a: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p>
          <a:p>
            <a:pPr marL="0" indent="0">
              <a:buNone/>
            </a:pPr>
            <a:r>
              <a:rPr lang="en-US" sz="1800" dirty="0" smtClean="0">
                <a:latin typeface="Calibri" panose="020F0502020204030204" pitchFamily="34" charset="0"/>
              </a:rPr>
              <a:t>The primary goal of any capitalist is the accumulation of capital (wealth).</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This can be done through the exploitation of labor in the process of production.</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It can be done through the direct expropriation of resources through colonialism or neocolonialism.</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Or, in the case the advanced capitalist systems, using financial mechanisms to strip wealth from vulnerable communities.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In the U.S., one of the communities most vulnerable to this type of attack is the African American community.</a:t>
            </a:r>
            <a:endParaRPr lang="en-US" sz="1800" dirty="0"/>
          </a:p>
        </p:txBody>
      </p:sp>
      <p:sp>
        <p:nvSpPr>
          <p:cNvPr id="2" name="Title 1"/>
          <p:cNvSpPr>
            <a:spLocks noGrp="1"/>
          </p:cNvSpPr>
          <p:nvPr>
            <p:ph type="title"/>
          </p:nvPr>
        </p:nvSpPr>
        <p:spPr>
          <a:xfrm>
            <a:off x="1485900" y="106322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ClrTx/>
              <a:buSzPct val="90000"/>
              <a:buNone/>
            </a:pPr>
            <a:r>
              <a:rPr lang="en-US" sz="1900" dirty="0" smtClean="0">
                <a:latin typeface="Calibri" pitchFamily="34" charset="0"/>
              </a:rPr>
              <a:t>Allowing the profit motive to control the financial markets is equally destructive. </a:t>
            </a:r>
          </a:p>
          <a:p>
            <a:pPr marL="0" indent="0">
              <a:buClrTx/>
              <a:buSzPct val="90000"/>
              <a:buNone/>
            </a:pPr>
            <a:r>
              <a:rPr lang="en-US" sz="1900" dirty="0" smtClean="0">
                <a:latin typeface="Calibri" pitchFamily="34" charset="0"/>
              </a:rPr>
              <a:t>In any society, there must be a mechanism for transferring resources from those how do not need to use them immediately to those who currently need resources. In economic terms, there must be a mechanism to transfer saving into productive uses.  </a:t>
            </a:r>
          </a:p>
          <a:p>
            <a:pPr marL="0" indent="0">
              <a:buClrTx/>
              <a:buSzPct val="90000"/>
              <a:buNone/>
            </a:pPr>
            <a:endParaRPr lang="en-US" sz="1900" smtClean="0">
              <a:latin typeface="Calibri" pitchFamily="34" charset="0"/>
            </a:endParaRPr>
          </a:p>
          <a:p>
            <a:pPr marL="0" indent="0">
              <a:buClrTx/>
              <a:buSzPct val="90000"/>
              <a:buNone/>
            </a:pPr>
            <a:r>
              <a:rPr lang="en-US" sz="1900" smtClean="0">
                <a:latin typeface="Calibri" pitchFamily="34" charset="0"/>
              </a:rPr>
              <a:t>The </a:t>
            </a:r>
            <a:r>
              <a:rPr lang="en-US" sz="1900" dirty="0" smtClean="0">
                <a:latin typeface="Calibri" pitchFamily="34" charset="0"/>
              </a:rPr>
              <a:t>financial crisis in the global capitalist system is just the most recent example of why this mechanism should not and cannot be based on the profit motive.  </a:t>
            </a:r>
          </a:p>
          <a:p>
            <a:pPr marL="0" indent="0">
              <a:buClrTx/>
              <a:buSzPct val="90000"/>
              <a:buNone/>
            </a:pPr>
            <a:endParaRPr lang="en-US" sz="1900" dirty="0" smtClean="0">
              <a:latin typeface="Calibri" pitchFamily="34" charset="0"/>
            </a:endParaRPr>
          </a:p>
          <a:p>
            <a:pPr marL="0" indent="0">
              <a:buClrTx/>
              <a:buSzPct val="90000"/>
              <a:buNone/>
            </a:pPr>
            <a:r>
              <a:rPr lang="en-US" sz="1900" dirty="0" smtClean="0">
                <a:latin typeface="Calibri" pitchFamily="34" charset="0"/>
              </a:rPr>
              <a:t>As Cuba moves into a new period of economic development, it is essential that the most basic mechanism for allocating saving to productive use not be allowed to fall into the hands of those driven by the profit motive, either at the State or local levels. To do so would be to doom the Cuban revolution and lead the country down the path to capitalism.</a:t>
            </a: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None/>
            </a:pPr>
            <a:endParaRPr lang="en-US" sz="1800" dirty="0" smtClean="0">
              <a:latin typeface="Calibri" pitchFamily="34" charset="0"/>
            </a:endParaRPr>
          </a:p>
          <a:p>
            <a:pPr marL="0" indent="0">
              <a:buClrTx/>
              <a:buSzPct val="90000"/>
              <a:buFont typeface="Arial" pitchFamily="34" charset="0"/>
              <a:buChar char="•"/>
            </a:pPr>
            <a:endParaRPr lang="en-US" sz="1800" dirty="0" smtClean="0"/>
          </a:p>
          <a:p>
            <a:pPr marL="0" indent="0">
              <a:buClrTx/>
              <a:buSzPct val="90000"/>
              <a:buFont typeface="Arial" pitchFamily="34" charset="0"/>
              <a:buChar char="•"/>
            </a:pPr>
            <a:endParaRPr lang="en-US" sz="1800" dirty="0" smtClean="0"/>
          </a:p>
          <a:p>
            <a:pPr marL="0" indent="0">
              <a:buNone/>
            </a:pPr>
            <a:endParaRPr lang="en-US" sz="1800" dirty="0" smtClean="0">
              <a:latin typeface="Calibri" panose="020F0502020204030204" pitchFamily="34" charset="0"/>
            </a:endParaRP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p>
          <a:p>
            <a:pPr marL="0" indent="0">
              <a:buNone/>
            </a:pPr>
            <a:r>
              <a:rPr lang="en-US" sz="1800" dirty="0" smtClean="0">
                <a:latin typeface="Calibri" panose="020F0502020204030204" pitchFamily="34" charset="0"/>
              </a:rPr>
              <a:t>In  the United States, because the social safety net is so limited, wealth is also important for non-capitalist individuals.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The Social Security system was designed to provide only a minimal floor of retirement income. It was expected that employers would supplement retirement income through pensions.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Up until the 1970s, it appeared that this would be the case. But today, the majority of workers do not have pensions and must rely on their individual wealth to provide for their retirement income.</a:t>
            </a:r>
            <a:endParaRPr lang="en-US" sz="1800" dirty="0"/>
          </a:p>
        </p:txBody>
      </p:sp>
      <p:sp>
        <p:nvSpPr>
          <p:cNvPr id="2" name="Title 1"/>
          <p:cNvSpPr>
            <a:spLocks noGrp="1"/>
          </p:cNvSpPr>
          <p:nvPr>
            <p:ph type="title"/>
          </p:nvPr>
        </p:nvSpPr>
        <p:spPr>
          <a:xfrm>
            <a:off x="1485900" y="106322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latin typeface="Calibri" pitchFamily="34" charset="0"/>
            </a:endParaRPr>
          </a:p>
          <a:p>
            <a:pPr marL="0" indent="0">
              <a:buNone/>
            </a:pPr>
            <a:endParaRPr lang="en-US" sz="1800" dirty="0">
              <a:latin typeface="Calibri" pitchFamily="34" charset="0"/>
            </a:endParaRPr>
          </a:p>
          <a:p>
            <a:pPr marL="0" indent="0">
              <a:buNone/>
            </a:pPr>
            <a:r>
              <a:rPr lang="en-US" sz="2000" dirty="0" smtClean="0">
                <a:latin typeface="Calibri" pitchFamily="34" charset="0"/>
              </a:rPr>
              <a:t>At the end of the Civil War, slavery was made illegal and African Americans were given the right to own property.</a:t>
            </a:r>
          </a:p>
          <a:p>
            <a:pPr marL="0" indent="0">
              <a:buNone/>
            </a:pPr>
            <a:endParaRPr lang="en-US" sz="2000" dirty="0" smtClean="0">
              <a:latin typeface="Calibri" pitchFamily="34" charset="0"/>
            </a:endParaRPr>
          </a:p>
          <a:p>
            <a:pPr marL="0" indent="0">
              <a:buNone/>
            </a:pPr>
            <a:r>
              <a:rPr lang="en-US" sz="2000" dirty="0" smtClean="0">
                <a:latin typeface="Calibri" pitchFamily="34" charset="0"/>
              </a:rPr>
              <a:t>However, the federal courts determined that the discrimination in private property contracts was legal.</a:t>
            </a:r>
          </a:p>
          <a:p>
            <a:pPr marL="0" indent="0">
              <a:buNone/>
            </a:pPr>
            <a:endParaRPr lang="en-US" sz="2000" dirty="0" smtClean="0">
              <a:latin typeface="Calibri" pitchFamily="34" charset="0"/>
            </a:endParaRPr>
          </a:p>
          <a:p>
            <a:pPr marL="0" indent="0">
              <a:buNone/>
            </a:pPr>
            <a:r>
              <a:rPr lang="en-US" sz="2000" dirty="0" smtClean="0">
                <a:latin typeface="Calibri" pitchFamily="34" charset="0"/>
              </a:rPr>
              <a:t>This led to most rural black becoming tenant farmers and blacks in urban areas being segregated into a limited number of neighborhoods.</a:t>
            </a:r>
          </a:p>
          <a:p>
            <a:pPr marL="0" indent="0">
              <a:buNone/>
            </a:pPr>
            <a:endParaRPr lang="en-US" sz="2000" dirty="0" smtClean="0">
              <a:latin typeface="Calibri" pitchFamily="34" charset="0"/>
            </a:endParaRPr>
          </a:p>
          <a:p>
            <a:pPr marL="0" indent="0">
              <a:buNone/>
            </a:pPr>
            <a:r>
              <a:rPr lang="en-US" sz="2000" dirty="0" smtClean="0">
                <a:latin typeface="Calibri" pitchFamily="34" charset="0"/>
              </a:rPr>
              <a:t>This segregation was supported by several government policies and was enforced through the use of white terrorism inflicted on the black community.  This terrorism came to be known as Jim Crow.</a:t>
            </a:r>
            <a:endParaRPr lang="en-US" sz="750" dirty="0">
              <a:latin typeface="Calibri" pitchFamily="34" charset="0"/>
            </a:endParaRPr>
          </a:p>
        </p:txBody>
      </p:sp>
      <p:sp>
        <p:nvSpPr>
          <p:cNvPr id="2" name="Title 1"/>
          <p:cNvSpPr>
            <a:spLocks noGrp="1"/>
          </p:cNvSpPr>
          <p:nvPr>
            <p:ph type="title"/>
          </p:nvPr>
        </p:nvSpPr>
        <p:spPr>
          <a:xfrm>
            <a:off x="1485900" y="106322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latin typeface="Calibri" pitchFamily="34" charset="0"/>
            </a:endParaRPr>
          </a:p>
          <a:p>
            <a:pPr marL="0" indent="0">
              <a:buNone/>
            </a:pPr>
            <a:r>
              <a:rPr lang="en-US" sz="1800" dirty="0" smtClean="0">
                <a:latin typeface="Calibri" pitchFamily="34" charset="0"/>
              </a:rPr>
              <a:t>The Civil Rights Act of 1968 made outright discrimination in property contracts illegal.  As a result the degree of racial segregation has been reduced.</a:t>
            </a:r>
          </a:p>
          <a:p>
            <a:pPr marL="0" indent="0">
              <a:buNone/>
            </a:pPr>
            <a:endParaRPr lang="en-US" sz="1800" dirty="0" smtClean="0">
              <a:latin typeface="Calibri" pitchFamily="34" charset="0"/>
            </a:endParaRPr>
          </a:p>
          <a:p>
            <a:pPr marL="0" indent="0">
              <a:buNone/>
            </a:pPr>
            <a:r>
              <a:rPr lang="en-US" sz="1800" dirty="0" smtClean="0">
                <a:latin typeface="Calibri" pitchFamily="34" charset="0"/>
              </a:rPr>
              <a:t>One measure of segregation is the Index of Dissimilarity, which measures the fraction of the black population that would have to move to another census tract in order for each tract to have a share of the black population in the tract match that of the share of blacks in the population as a whole.</a:t>
            </a:r>
          </a:p>
          <a:p>
            <a:pPr marL="0" indent="0">
              <a:buNone/>
            </a:pPr>
            <a:endParaRPr lang="en-US" sz="1800" dirty="0" smtClean="0">
              <a:latin typeface="Calibri" pitchFamily="34" charset="0"/>
            </a:endParaRPr>
          </a:p>
          <a:p>
            <a:pPr marL="0" indent="0">
              <a:buNone/>
            </a:pPr>
            <a:r>
              <a:rPr lang="en-US" sz="1800" dirty="0" smtClean="0">
                <a:latin typeface="Calibri" pitchFamily="34" charset="0"/>
              </a:rPr>
              <a:t>Of large metropolitan areas, those with populations greater than 500,000, the most segregated city in 2010 was Milwaukee Wisconsin, where 81.5% of the black population would need to move to achieve integration. Of large metro areas with a significant black population, Las Vegas, Nevada is the least segregated, where    only (!) 38% of the black population would need to move.</a:t>
            </a:r>
            <a:endParaRPr lang="en-US" sz="1800" dirty="0">
              <a:latin typeface="Calibri" pitchFamily="34" charset="0"/>
            </a:endParaRPr>
          </a:p>
        </p:txBody>
      </p:sp>
      <p:sp>
        <p:nvSpPr>
          <p:cNvPr id="2" name="Title 1"/>
          <p:cNvSpPr>
            <a:spLocks noGrp="1"/>
          </p:cNvSpPr>
          <p:nvPr>
            <p:ph type="title"/>
          </p:nvPr>
        </p:nvSpPr>
        <p:spPr>
          <a:xfrm>
            <a:off x="1381125" y="310753"/>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r>
              <a:rPr lang="en-US" sz="1800" dirty="0" smtClean="0">
                <a:latin typeface="Calibri" panose="020F0502020204030204" pitchFamily="34" charset="0"/>
              </a:rPr>
              <a:t>For comparison of some of the cities of the participants on this trip, these are their indices:</a:t>
            </a:r>
          </a:p>
          <a:p>
            <a:pPr marL="0" indent="0">
              <a:buNone/>
              <a:tabLst>
                <a:tab pos="457200" algn="l"/>
                <a:tab pos="2286000" algn="l"/>
              </a:tabLst>
            </a:pPr>
            <a:r>
              <a:rPr lang="en-US" sz="1800" dirty="0" smtClean="0">
                <a:latin typeface="Calibri" panose="020F0502020204030204" pitchFamily="34" charset="0"/>
              </a:rPr>
              <a:t> 	New York	78.0%</a:t>
            </a:r>
          </a:p>
          <a:p>
            <a:pPr marL="0" indent="0">
              <a:buNone/>
              <a:tabLst>
                <a:tab pos="457200" algn="l"/>
                <a:tab pos="2286000" algn="l"/>
              </a:tabLst>
            </a:pPr>
            <a:r>
              <a:rPr lang="en-US" sz="1800" dirty="0" smtClean="0">
                <a:latin typeface="Calibri" panose="020F0502020204030204" pitchFamily="34" charset="0"/>
              </a:rPr>
              <a:t>	Chicago	76.5%</a:t>
            </a:r>
          </a:p>
          <a:p>
            <a:pPr marL="0" indent="0">
              <a:buNone/>
              <a:tabLst>
                <a:tab pos="457200" algn="l"/>
                <a:tab pos="2286000" algn="l"/>
              </a:tabLst>
            </a:pPr>
            <a:r>
              <a:rPr lang="en-US" sz="1800" dirty="0" smtClean="0">
                <a:latin typeface="Calibri" panose="020F0502020204030204" pitchFamily="34" charset="0"/>
              </a:rPr>
              <a:t>	Detroit	75.3%</a:t>
            </a:r>
          </a:p>
          <a:p>
            <a:pPr marL="0" indent="0">
              <a:buNone/>
              <a:tabLst>
                <a:tab pos="457200" algn="l"/>
                <a:tab pos="2286000" algn="l"/>
              </a:tabLst>
            </a:pPr>
            <a:r>
              <a:rPr lang="en-US" sz="1800" dirty="0" smtClean="0">
                <a:latin typeface="Calibri" panose="020F0502020204030204" pitchFamily="34" charset="0"/>
              </a:rPr>
              <a:t>	Cleveland	74.5%</a:t>
            </a:r>
          </a:p>
          <a:p>
            <a:pPr marL="0" indent="0">
              <a:buNone/>
              <a:tabLst>
                <a:tab pos="457200" algn="l"/>
                <a:tab pos="2286000" algn="l"/>
              </a:tabLst>
            </a:pPr>
            <a:r>
              <a:rPr lang="en-US" sz="1800" dirty="0" smtClean="0">
                <a:latin typeface="Calibri" panose="020F0502020204030204" pitchFamily="34" charset="0"/>
              </a:rPr>
              <a:t>	Baltimore	65.0%</a:t>
            </a:r>
          </a:p>
          <a:p>
            <a:pPr marL="0" indent="0">
              <a:buNone/>
              <a:tabLst>
                <a:tab pos="457200" algn="l"/>
                <a:tab pos="2286000" algn="l"/>
              </a:tabLst>
            </a:pPr>
            <a:r>
              <a:rPr lang="en-US" sz="1800" dirty="0" smtClean="0">
                <a:latin typeface="Calibri" panose="020F0502020204030204" pitchFamily="34" charset="0"/>
              </a:rPr>
              <a:t>	Boston	64.0%</a:t>
            </a:r>
          </a:p>
          <a:p>
            <a:pPr marL="0" indent="0">
              <a:buNone/>
              <a:tabLst>
                <a:tab pos="457200" algn="l"/>
                <a:tab pos="2286000" algn="l"/>
              </a:tabLst>
            </a:pPr>
            <a:r>
              <a:rPr lang="en-US" sz="1800" dirty="0" smtClean="0">
                <a:latin typeface="Calibri" panose="020F0502020204030204" pitchFamily="34" charset="0"/>
              </a:rPr>
              <a:t>	Denver	62.6%</a:t>
            </a:r>
          </a:p>
          <a:p>
            <a:pPr marL="0" indent="0">
              <a:buNone/>
              <a:tabLst>
                <a:tab pos="457200" algn="l"/>
                <a:tab pos="2286000" algn="l"/>
              </a:tabLst>
            </a:pPr>
            <a:r>
              <a:rPr lang="en-US" sz="1800" dirty="0" smtClean="0">
                <a:latin typeface="Calibri" panose="020F0502020204030204" pitchFamily="34" charset="0"/>
              </a:rPr>
              <a:t>	Washington DC	62.3%</a:t>
            </a:r>
          </a:p>
          <a:p>
            <a:pPr marL="0" indent="0">
              <a:buNone/>
              <a:tabLst>
                <a:tab pos="457200" algn="l"/>
                <a:tab pos="2286000" algn="l"/>
              </a:tabLst>
            </a:pPr>
            <a:r>
              <a:rPr lang="en-US" sz="1800" dirty="0" smtClean="0">
                <a:latin typeface="Calibri" panose="020F0502020204030204" pitchFamily="34" charset="0"/>
              </a:rPr>
              <a:t>	San Francisco	62.0%</a:t>
            </a:r>
          </a:p>
          <a:p>
            <a:pPr marL="0" indent="0">
              <a:buNone/>
              <a:tabLst>
                <a:tab pos="457200" algn="l"/>
                <a:tab pos="2286000" algn="l"/>
              </a:tabLst>
            </a:pPr>
            <a:r>
              <a:rPr lang="en-US" sz="1800" dirty="0" smtClean="0">
                <a:latin typeface="Calibri" panose="020F0502020204030204" pitchFamily="34" charset="0"/>
              </a:rPr>
              <a:t>	Albuquerque	30.9%</a:t>
            </a:r>
          </a:p>
          <a:p>
            <a:pPr marL="0" indent="0">
              <a:buNone/>
              <a:tabLst>
                <a:tab pos="457200" algn="l"/>
                <a:tab pos="2286000" algn="l"/>
              </a:tabLst>
            </a:pPr>
            <a:endParaRPr lang="en-US" sz="1800" dirty="0" smtClean="0">
              <a:latin typeface="Calibri" panose="020F0502020204030204" pitchFamily="34" charset="0"/>
            </a:endParaRPr>
          </a:p>
          <a:p>
            <a:pPr marL="0" indent="0">
              <a:buNone/>
              <a:tabLst>
                <a:tab pos="457200" algn="l"/>
                <a:tab pos="2286000" algn="l"/>
              </a:tabLst>
            </a:pPr>
            <a:r>
              <a:rPr lang="en-US" sz="1800" dirty="0" smtClean="0">
                <a:latin typeface="Calibri" panose="020F0502020204030204" pitchFamily="34" charset="0"/>
              </a:rPr>
              <a:t>In Albuquerque, only 2.2% of the population is black. In labor economics, this is referred to as “the importance of being important.”</a:t>
            </a:r>
          </a:p>
          <a:p>
            <a:pPr marL="0" indent="0">
              <a:buNone/>
              <a:tabLst>
                <a:tab pos="457200" algn="l"/>
                <a:tab pos="2057400" algn="l"/>
              </a:tabLst>
            </a:pPr>
            <a:r>
              <a:rPr lang="en-US" sz="2000" dirty="0" smtClean="0">
                <a:latin typeface="Calibri" panose="020F0502020204030204" pitchFamily="34" charset="0"/>
              </a:rPr>
              <a:t>	</a:t>
            </a:r>
          </a:p>
          <a:p>
            <a:pPr marL="0" indent="0">
              <a:buNone/>
            </a:pPr>
            <a:endParaRPr lang="en-US" sz="2000" dirty="0" smtClean="0">
              <a:latin typeface="Calibri" panose="020F0502020204030204" pitchFamily="34" charset="0"/>
            </a:endParaRPr>
          </a:p>
        </p:txBody>
      </p:sp>
      <p:sp>
        <p:nvSpPr>
          <p:cNvPr id="2" name="Title 1"/>
          <p:cNvSpPr>
            <a:spLocks noGrp="1"/>
          </p:cNvSpPr>
          <p:nvPr>
            <p:ph type="title"/>
          </p:nvPr>
        </p:nvSpPr>
        <p:spPr>
          <a:xfrm>
            <a:off x="1485900" y="106322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p>
          <a:p>
            <a:pPr marL="0" indent="0">
              <a:buNone/>
            </a:pPr>
            <a:r>
              <a:rPr lang="en-US" sz="1800" dirty="0" smtClean="0">
                <a:latin typeface="Calibri" panose="020F0502020204030204" pitchFamily="34" charset="0"/>
              </a:rPr>
              <a:t>In any economic system there must be a mechanism for transferring resources from those who do not need to use them immediately to those who need the resources.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This has been done through mechanisms as varied as communal decision making or dictatorships.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In modern capitalist economies this is done by moving savings into productive investments in the real economy by using financial mechanisms.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Historically, the financial sector has created significant instability and has been subject to government regulation.</a:t>
            </a:r>
            <a:endParaRPr lang="en-US" sz="1800" dirty="0"/>
          </a:p>
        </p:txBody>
      </p:sp>
      <p:sp>
        <p:nvSpPr>
          <p:cNvPr id="2" name="Title 1"/>
          <p:cNvSpPr>
            <a:spLocks noGrp="1"/>
          </p:cNvSpPr>
          <p:nvPr>
            <p:ph type="title"/>
          </p:nvPr>
        </p:nvSpPr>
        <p:spPr>
          <a:xfrm>
            <a:off x="1400175" y="139303"/>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p>
          <a:p>
            <a:pPr marL="0" indent="0">
              <a:buNone/>
            </a:pPr>
            <a:r>
              <a:rPr lang="en-US" sz="1800" dirty="0" smtClean="0">
                <a:latin typeface="Calibri" panose="020F0502020204030204" pitchFamily="34" charset="0"/>
              </a:rPr>
              <a:t>As a result of the banking crisis of the 1930s, commercial banks were limited to taking in the deposits of savers, and making loans for the operation of firms and the creation of real economic assets.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The title to these assets was held by the bank as collateral to cover the loan, and the loan amount was required to be less than the value of the asset.</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Banks were reluctant to make amortizing loans for the purchase of houses because deposits could be removed at any time, but the loans could not be called before the maturity date of the loan, which was usually 30 years.</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In order to encourage banks to make these loans, the government created two new institutions.</a:t>
            </a:r>
            <a:endParaRPr lang="en-US" sz="1800" dirty="0"/>
          </a:p>
        </p:txBody>
      </p:sp>
      <p:sp>
        <p:nvSpPr>
          <p:cNvPr id="2" name="Title 1"/>
          <p:cNvSpPr>
            <a:spLocks noGrp="1"/>
          </p:cNvSpPr>
          <p:nvPr>
            <p:ph type="title"/>
          </p:nvPr>
        </p:nvSpPr>
        <p:spPr>
          <a:xfrm>
            <a:off x="1476375" y="2821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4" y="362196"/>
            <a:ext cx="7944592" cy="5504213"/>
          </a:xfrm>
        </p:spPr>
        <p:txBody>
          <a:bodyPr>
            <a:normAutofit/>
          </a:bodyPr>
          <a:lstStyle/>
          <a:p>
            <a:pPr marL="0" indent="0">
              <a:buNone/>
            </a:pPr>
            <a:endParaRPr lang="en-US" sz="1800" dirty="0" smtClean="0"/>
          </a:p>
          <a:p>
            <a:pPr marL="0" indent="0">
              <a:buNone/>
            </a:pPr>
            <a:endParaRPr lang="en-US" sz="1800" dirty="0"/>
          </a:p>
          <a:p>
            <a:pPr marL="0" indent="0">
              <a:buNone/>
            </a:pPr>
            <a:r>
              <a:rPr lang="en-US" sz="1800" dirty="0" smtClean="0">
                <a:latin typeface="Calibri" panose="020F0502020204030204" pitchFamily="34" charset="0"/>
              </a:rPr>
              <a:t>The first was the Federal Housing Administration, FHA, which would guarantee that the bank would repaid in case of default, as long as the loan “conformed” to certain conditions:</a:t>
            </a:r>
          </a:p>
          <a:p>
            <a:pPr marL="192024" lvl="1" indent="0">
              <a:buClrTx/>
              <a:buSzPct val="90000"/>
              <a:buFont typeface="Arial" pitchFamily="34" charset="0"/>
              <a:buChar char="•"/>
            </a:pPr>
            <a:r>
              <a:rPr lang="en-US" sz="1800" dirty="0" smtClean="0">
                <a:latin typeface="Calibri" panose="020F0502020204030204" pitchFamily="34" charset="0"/>
              </a:rPr>
              <a:t>the borrower must pay a down-payment of at least 20%</a:t>
            </a:r>
          </a:p>
          <a:p>
            <a:pPr marL="192024" lvl="1" indent="0">
              <a:buClrTx/>
              <a:buSzPct val="90000"/>
              <a:buFont typeface="Arial" pitchFamily="34" charset="0"/>
              <a:buChar char="•"/>
            </a:pPr>
            <a:r>
              <a:rPr lang="en-US" sz="1800" dirty="0" smtClean="0">
                <a:latin typeface="Calibri" panose="020F0502020204030204" pitchFamily="34" charset="0"/>
              </a:rPr>
              <a:t>the mortgage payment must not exceed 30% of monthly income.</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Typically the bank would hold the loan to maturity and the income to the bank came from the interest paid on the loan.</a:t>
            </a:r>
          </a:p>
          <a:p>
            <a:pPr marL="0" indent="0">
              <a:buNone/>
            </a:pPr>
            <a:endParaRPr lang="en-US" sz="1800" dirty="0" smtClean="0">
              <a:latin typeface="Calibri" panose="020F0502020204030204" pitchFamily="34" charset="0"/>
            </a:endParaRPr>
          </a:p>
          <a:p>
            <a:pPr marL="0" indent="0">
              <a:buNone/>
            </a:pPr>
            <a:r>
              <a:rPr lang="en-US" sz="1800" dirty="0" smtClean="0">
                <a:latin typeface="Calibri" panose="020F0502020204030204" pitchFamily="34" charset="0"/>
              </a:rPr>
              <a:t>Despite this guarantee, banks were still not willing to make home loans because they wanted to have more “liquidity,” or the ability to convert assets back into money.</a:t>
            </a:r>
          </a:p>
          <a:p>
            <a:pPr marL="0" indent="0">
              <a:buNone/>
            </a:pPr>
            <a:endParaRPr lang="en-US" sz="2000" dirty="0" smtClean="0">
              <a:latin typeface="Calibri" panose="020F0502020204030204" pitchFamily="34" charset="0"/>
            </a:endParaRPr>
          </a:p>
          <a:p>
            <a:pPr marL="0" indent="0">
              <a:buNone/>
            </a:pPr>
            <a:endParaRPr lang="en-US" sz="750" dirty="0"/>
          </a:p>
        </p:txBody>
      </p:sp>
      <p:sp>
        <p:nvSpPr>
          <p:cNvPr id="2" name="Title 1"/>
          <p:cNvSpPr>
            <a:spLocks noGrp="1"/>
          </p:cNvSpPr>
          <p:nvPr>
            <p:ph type="title"/>
          </p:nvPr>
        </p:nvSpPr>
        <p:spPr>
          <a:xfrm>
            <a:off x="1476375" y="320278"/>
            <a:ext cx="6172200" cy="194072"/>
          </a:xfrm>
        </p:spPr>
        <p:txBody>
          <a:bodyPr>
            <a:normAutofit fontScale="90000"/>
          </a:bodyPr>
          <a:lstStyle/>
          <a:p>
            <a:r>
              <a:rPr lang="en-US" dirty="0" smtClean="0"/>
              <a:t> </a:t>
            </a:r>
            <a:endParaRPr lang="en-US" dirty="0"/>
          </a:p>
        </p:txBody>
      </p:sp>
    </p:spTree>
    <p:extLst>
      <p:ext uri="{BB962C8B-B14F-4D97-AF65-F5344CB8AC3E}">
        <p14:creationId xmlns:p14="http://schemas.microsoft.com/office/powerpoint/2010/main" xmlns="" val="1364549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1669</TotalTime>
  <Words>2099</Words>
  <Application>Microsoft Office PowerPoint</Application>
  <PresentationFormat>On-screen Show (4:3)</PresentationFormat>
  <Paragraphs>251</Paragraphs>
  <Slides>20</Slides>
  <Notes>1</Notes>
  <HiddenSlides>0</HiddenSlides>
  <MMClips>0</MMClips>
  <ScaleCrop>false</ScaleCrop>
  <HeadingPairs>
    <vt:vector size="6" baseType="variant">
      <vt:variant>
        <vt:lpstr>Theme</vt:lpstr>
      </vt:variant>
      <vt:variant>
        <vt:i4>2</vt:i4>
      </vt:variant>
      <vt:variant>
        <vt:lpstr>Embedded OLE Servers</vt:lpstr>
      </vt:variant>
      <vt:variant>
        <vt:i4>2</vt:i4>
      </vt:variant>
      <vt:variant>
        <vt:lpstr>Slide Titles</vt:lpstr>
      </vt:variant>
      <vt:variant>
        <vt:i4>20</vt:i4>
      </vt:variant>
    </vt:vector>
  </HeadingPairs>
  <TitlesOfParts>
    <vt:vector size="24" baseType="lpstr">
      <vt:lpstr>Concourse</vt:lpstr>
      <vt:lpstr>1_Concourse</vt:lpstr>
      <vt:lpstr>Document</vt:lpstr>
      <vt:lpstr>Microsoft Office Word Document</vt:lpstr>
      <vt:lpstr>Predatory lending and the stripping of African American wealth</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compensation at CCSF</dc:title>
  <dc:creator>DougOrr</dc:creator>
  <cp:lastModifiedBy>Orr</cp:lastModifiedBy>
  <cp:revision>64</cp:revision>
  <dcterms:created xsi:type="dcterms:W3CDTF">2016-06-04T19:31:49Z</dcterms:created>
  <dcterms:modified xsi:type="dcterms:W3CDTF">2016-06-27T12:42:10Z</dcterms:modified>
</cp:coreProperties>
</file>